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65" r:id="rId4"/>
    <p:sldId id="281" r:id="rId5"/>
    <p:sldId id="310" r:id="rId6"/>
  </p:sldIdLst>
  <p:sldSz cx="12192000" cy="6858000"/>
  <p:notesSz cx="6858000" cy="9144000"/>
  <p:embeddedFontLst>
    <p:embeddedFont>
      <p:font typeface="B Nazanin" panose="00000400000000000000" pitchFamily="2" charset="-78"/>
      <p:regular r:id="rId7"/>
      <p:bold r:id="rId8"/>
    </p:embeddedFont>
    <p:embeddedFont>
      <p:font typeface="B Titr Bold" panose="00000700000000000000" pitchFamily="2" charset="-78"/>
      <p:bold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34E0-52A5-63E6-0DF0-C18339D7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15D01-425D-E2D4-571F-01CE93E4F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775F4-2E30-FF35-41F0-268C4293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1A95-CCCA-4879-C7D4-0D38EDB4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46D4A-B6D7-6147-82B4-59B552CE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3401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09A6-272D-9204-FB83-9F20DBBC8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B97204-71BE-7B20-1D19-3ED103EB7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417DC-E2A8-C061-AFCD-7EAC3C6D2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6E79A-F74B-D2A7-0BB5-127B824A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0FF96-A971-C574-2AC8-CB0BA2BD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0070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5BF05-0C17-CFE8-60F4-77166F342C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9EC28-9612-6DB2-288F-5CCE2C7F6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CC781-86C3-39EC-8362-1776FA2E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1A663-11E6-C54D-CCC2-5C875F74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9C784-2189-05F4-D7C2-63C4580C0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6429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6C62-25B0-E107-7A58-9082E3C4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6E5A2-8E24-96C6-2568-EB04D127B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3E5C6-4BBB-9DAB-3082-296AC1F3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854CE-757A-367F-5246-1B8A0E44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E7A68-277C-7B06-FF8C-B178B0EE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3687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9134-4072-F0E7-6BEF-DDDB34E5C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9544-6080-415B-7AF5-D20693F0C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BDB02-43EB-30B3-9A85-B247857B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F0612-2E0F-CDC2-5800-94932800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559E8-3946-5570-EB1D-A58FA94B7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161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1B19-E643-E610-CB86-D02455855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ACE97-76CA-8973-6B71-44B0F9848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F30AD-8729-CDFA-244A-31C52A763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16393E-CEA2-B5CB-3CFE-A4ED8500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43E97-75D9-0AE2-B40B-AB746BD9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3A717-62BF-878A-7AA7-FC10A26CC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078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93F0-E1ED-1E7B-568C-4F280500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F9D79-0200-201A-4067-F4E6CFD3E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AB8564-7B31-29FA-B63A-D5A1DCAC9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E6349-D4BE-1A58-EBF3-2A9EE1A93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B19A6B-330D-057E-97D6-09BE8D66D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0D42DA-BA6F-C3D4-CFB4-5FA6D0F82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A911E3-CB22-5100-FB66-6AD4BED25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19F224-9B30-64C2-F0A6-6AE4C423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0684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375EA-4889-3173-EA36-A3FB2CF15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EEE45-45B8-3EC4-D1C5-552FD357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34689-5647-6E58-A7A4-A73A3982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EB4F1-AB71-F34C-48ED-5B66A679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1060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8DA7A0-3EC3-F3CF-3D36-80C5F39F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6AF338-06C8-3E8E-675E-2DBE9058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D782D-4001-0488-30AB-F96223CC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46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44506-17B3-EC9D-8E1E-AAEE2F172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686FD-0966-DC22-B90D-D612EF2DF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30A3B-C6BA-1ACD-F7A4-F8343B9C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2B648-3B93-B7B4-0E87-81676F70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B627A-AB67-ABF2-7AD0-94E2D805B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044DC-9545-0D8C-9E6E-89ADD8DD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8345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53E47-B896-0C25-38A8-B679A7B7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848385-B50E-2DA7-A3AD-B139762DF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157E4-BB19-9473-F2FE-C9B9DDA1A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D8106-6777-BE1B-24DA-8071B323D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9C806-3BEE-B215-85AF-688AF964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A0BE2-EE2C-0B85-AD83-86B3C6C3E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7646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26F78-1B84-60F1-1D52-4141E30D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E3889-568D-CC65-A1F3-E97DD77F1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317CE-2ABD-208A-6627-D587D0560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57EA6-C83D-49C5-B8B7-DD2A7113B47F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7922D-D757-7757-11B0-28E5539A9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D15F-8541-05F9-CEC2-AB2A87662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F86A-A7DA-4C0E-88CC-1CA3721F8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1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26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1749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73001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2777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919550" y="4322842"/>
            <a:ext cx="13692469" cy="2792833"/>
            <a:chOff x="0" y="0"/>
            <a:chExt cx="27384938" cy="5585666"/>
          </a:xfrm>
        </p:grpSpPr>
        <p:sp>
          <p:nvSpPr>
            <p:cNvPr id="7" name="Freeform 7"/>
            <p:cNvSpPr/>
            <p:nvPr/>
          </p:nvSpPr>
          <p:spPr>
            <a:xfrm>
              <a:off x="677264" y="0"/>
              <a:ext cx="26707674" cy="4930258"/>
            </a:xfrm>
            <a:custGeom>
              <a:avLst/>
              <a:gdLst/>
              <a:ahLst/>
              <a:cxnLst/>
              <a:rect l="l" t="t" r="r" b="b"/>
              <a:pathLst>
                <a:path w="26707674" h="4930258">
                  <a:moveTo>
                    <a:pt x="0" y="0"/>
                  </a:moveTo>
                  <a:lnTo>
                    <a:pt x="26707674" y="0"/>
                  </a:lnTo>
                  <a:lnTo>
                    <a:pt x="26707674" y="4930258"/>
                  </a:lnTo>
                  <a:lnTo>
                    <a:pt x="0" y="4930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41737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0" y="3560202"/>
              <a:ext cx="26707674" cy="2025464"/>
              <a:chOff x="0" y="0"/>
              <a:chExt cx="4274726" cy="3241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74726" cy="32418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324188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324188"/>
                    </a:lnTo>
                    <a:lnTo>
                      <a:pt x="0" y="324188"/>
                    </a:lnTo>
                    <a:close/>
                  </a:path>
                </a:pathLst>
              </a:custGeom>
              <a:solidFill>
                <a:srgbClr val="59403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274726" cy="36228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rtl="1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440926" y="633579"/>
            <a:ext cx="1237130" cy="4193660"/>
          </a:xfrm>
          <a:custGeom>
            <a:avLst/>
            <a:gdLst/>
            <a:ahLst/>
            <a:cxnLst/>
            <a:rect l="l" t="t" r="r" b="b"/>
            <a:pathLst>
              <a:path w="1855695" h="6290490">
                <a:moveTo>
                  <a:pt x="0" y="0"/>
                </a:moveTo>
                <a:lnTo>
                  <a:pt x="1855694" y="0"/>
                </a:lnTo>
                <a:lnTo>
                  <a:pt x="1855694" y="6290490"/>
                </a:lnTo>
                <a:lnTo>
                  <a:pt x="0" y="6290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31499" y="4215965"/>
            <a:ext cx="1246556" cy="911544"/>
          </a:xfrm>
          <a:custGeom>
            <a:avLst/>
            <a:gdLst/>
            <a:ahLst/>
            <a:cxnLst/>
            <a:rect l="l" t="t" r="r" b="b"/>
            <a:pathLst>
              <a:path w="1869834" h="1367316">
                <a:moveTo>
                  <a:pt x="0" y="0"/>
                </a:moveTo>
                <a:lnTo>
                  <a:pt x="1869833" y="0"/>
                </a:lnTo>
                <a:lnTo>
                  <a:pt x="1869833" y="1367316"/>
                </a:lnTo>
                <a:lnTo>
                  <a:pt x="0" y="13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05721" y="1519786"/>
            <a:ext cx="8380559" cy="3818429"/>
          </a:xfrm>
          <a:custGeom>
            <a:avLst/>
            <a:gdLst/>
            <a:ahLst/>
            <a:cxnLst/>
            <a:rect l="l" t="t" r="r" b="b"/>
            <a:pathLst>
              <a:path w="12570838" h="5727644">
                <a:moveTo>
                  <a:pt x="0" y="0"/>
                </a:moveTo>
                <a:lnTo>
                  <a:pt x="12570838" y="0"/>
                </a:lnTo>
                <a:lnTo>
                  <a:pt x="12570838" y="5727644"/>
                </a:lnTo>
                <a:lnTo>
                  <a:pt x="0" y="5727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638" t="-74098" b="-64635"/>
            </a:stretch>
          </a:blipFill>
          <a:ln w="38100" cap="rnd">
            <a:solidFill>
              <a:srgbClr val="594038"/>
            </a:solidFill>
            <a:prstDash val="solid"/>
            <a:round/>
          </a:ln>
        </p:spPr>
      </p:sp>
      <p:sp>
        <p:nvSpPr>
          <p:cNvPr id="14" name="Freeform 14"/>
          <p:cNvSpPr/>
          <p:nvPr/>
        </p:nvSpPr>
        <p:spPr>
          <a:xfrm>
            <a:off x="11262434" y="1666973"/>
            <a:ext cx="487533" cy="3071071"/>
          </a:xfrm>
          <a:custGeom>
            <a:avLst/>
            <a:gdLst/>
            <a:ahLst/>
            <a:cxnLst/>
            <a:rect l="l" t="t" r="r" b="b"/>
            <a:pathLst>
              <a:path w="731299" h="4606606">
                <a:moveTo>
                  <a:pt x="0" y="0"/>
                </a:moveTo>
                <a:lnTo>
                  <a:pt x="731298" y="0"/>
                </a:lnTo>
                <a:lnTo>
                  <a:pt x="731298" y="4606606"/>
                </a:lnTo>
                <a:lnTo>
                  <a:pt x="0" y="4606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952276" y="2520361"/>
            <a:ext cx="6287448" cy="92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7467"/>
              </a:lnSpc>
            </a:pPr>
            <a:r>
              <a:rPr lang="en-US" sz="5334">
                <a:solidFill>
                  <a:srgbClr val="000000"/>
                </a:solidFill>
                <a:cs typeface="B Titr Bold"/>
              </a:rPr>
              <a:t>پاورپوینت جامع موسیقی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882922" y="3982491"/>
            <a:ext cx="1246556" cy="911544"/>
          </a:xfrm>
          <a:custGeom>
            <a:avLst/>
            <a:gdLst/>
            <a:ahLst/>
            <a:cxnLst/>
            <a:rect l="l" t="t" r="r" b="b"/>
            <a:pathLst>
              <a:path w="1869834" h="1367316">
                <a:moveTo>
                  <a:pt x="0" y="0"/>
                </a:moveTo>
                <a:lnTo>
                  <a:pt x="1869834" y="0"/>
                </a:lnTo>
                <a:lnTo>
                  <a:pt x="1869834" y="1367316"/>
                </a:lnTo>
                <a:lnTo>
                  <a:pt x="0" y="13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889965" y="2388614"/>
            <a:ext cx="2372468" cy="4099297"/>
          </a:xfrm>
          <a:custGeom>
            <a:avLst/>
            <a:gdLst/>
            <a:ahLst/>
            <a:cxnLst/>
            <a:rect l="l" t="t" r="r" b="b"/>
            <a:pathLst>
              <a:path w="3558702" h="6148946">
                <a:moveTo>
                  <a:pt x="0" y="0"/>
                </a:moveTo>
                <a:lnTo>
                  <a:pt x="3558703" y="0"/>
                </a:lnTo>
                <a:lnTo>
                  <a:pt x="3558703" y="6148945"/>
                </a:lnTo>
                <a:lnTo>
                  <a:pt x="0" y="61489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433148" y="3660305"/>
            <a:ext cx="3325705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666"/>
              </a:lnSpc>
            </a:pPr>
            <a:r>
              <a:rPr lang="en-US" sz="3333" spc="33">
                <a:solidFill>
                  <a:srgbClr val="000000"/>
                </a:solidFill>
                <a:latin typeface="B Nazanin"/>
                <a:cs typeface="B Nazanin"/>
              </a:rPr>
              <a:t>نام دانشجو</a:t>
            </a:r>
            <a:r>
              <a:rPr lang="fa-IR" sz="3333" spc="33">
                <a:solidFill>
                  <a:srgbClr val="000000"/>
                </a:solidFill>
                <a:latin typeface="B Nazanin"/>
                <a:cs typeface="B Nazanin"/>
              </a:rPr>
              <a:t> / </a:t>
            </a:r>
            <a:r>
              <a:rPr lang="en-US" sz="3333" spc="33">
                <a:solidFill>
                  <a:srgbClr val="000000"/>
                </a:solidFill>
                <a:latin typeface="B Nazanin"/>
                <a:cs typeface="B Nazanin"/>
              </a:rPr>
              <a:t>دانش‌آموز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1749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73001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2777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80919" y="4322842"/>
            <a:ext cx="13353837" cy="2792833"/>
            <a:chOff x="0" y="0"/>
            <a:chExt cx="26707674" cy="55856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07674" cy="4945826"/>
            </a:xfrm>
            <a:custGeom>
              <a:avLst/>
              <a:gdLst/>
              <a:ahLst/>
              <a:cxnLst/>
              <a:rect l="l" t="t" r="r" b="b"/>
              <a:pathLst>
                <a:path w="26707674" h="4945826">
                  <a:moveTo>
                    <a:pt x="0" y="0"/>
                  </a:moveTo>
                  <a:lnTo>
                    <a:pt x="26707674" y="0"/>
                  </a:lnTo>
                  <a:lnTo>
                    <a:pt x="26707674" y="4945826"/>
                  </a:lnTo>
                  <a:lnTo>
                    <a:pt x="0" y="494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409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474828" y="3560202"/>
              <a:ext cx="25555582" cy="2025464"/>
              <a:chOff x="0" y="0"/>
              <a:chExt cx="4090327" cy="3241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090327" cy="324188"/>
              </a:xfrm>
              <a:custGeom>
                <a:avLst/>
                <a:gdLst/>
                <a:ahLst/>
                <a:cxnLst/>
                <a:rect l="l" t="t" r="r" b="b"/>
                <a:pathLst>
                  <a:path w="4090327" h="324188">
                    <a:moveTo>
                      <a:pt x="0" y="0"/>
                    </a:moveTo>
                    <a:lnTo>
                      <a:pt x="4090327" y="0"/>
                    </a:lnTo>
                    <a:lnTo>
                      <a:pt x="4090327" y="324188"/>
                    </a:lnTo>
                    <a:lnTo>
                      <a:pt x="0" y="324188"/>
                    </a:lnTo>
                    <a:close/>
                  </a:path>
                </a:pathLst>
              </a:custGeom>
              <a:solidFill>
                <a:srgbClr val="59403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090327" cy="36228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rtl="1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932165" y="1323967"/>
            <a:ext cx="8327671" cy="4210066"/>
          </a:xfrm>
          <a:custGeom>
            <a:avLst/>
            <a:gdLst/>
            <a:ahLst/>
            <a:cxnLst/>
            <a:rect l="l" t="t" r="r" b="b"/>
            <a:pathLst>
              <a:path w="12491506" h="6315099">
                <a:moveTo>
                  <a:pt x="0" y="0"/>
                </a:moveTo>
                <a:lnTo>
                  <a:pt x="12491506" y="0"/>
                </a:lnTo>
                <a:lnTo>
                  <a:pt x="12491506" y="6315100"/>
                </a:lnTo>
                <a:lnTo>
                  <a:pt x="0" y="6315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38" t="-53865" r="-13438" b="-87909"/>
            </a:stretch>
          </a:blipFill>
          <a:ln w="38100" cap="rnd">
            <a:solidFill>
              <a:srgbClr val="D29932"/>
            </a:solidFill>
            <a:prstDash val="solid"/>
            <a:round/>
          </a:ln>
        </p:spPr>
      </p:sp>
      <p:sp>
        <p:nvSpPr>
          <p:cNvPr id="12" name="Freeform 12"/>
          <p:cNvSpPr/>
          <p:nvPr/>
        </p:nvSpPr>
        <p:spPr>
          <a:xfrm>
            <a:off x="9646907" y="1437402"/>
            <a:ext cx="1714549" cy="4541852"/>
          </a:xfrm>
          <a:custGeom>
            <a:avLst/>
            <a:gdLst/>
            <a:ahLst/>
            <a:cxnLst/>
            <a:rect l="l" t="t" r="r" b="b"/>
            <a:pathLst>
              <a:path w="2571824" h="6812778">
                <a:moveTo>
                  <a:pt x="0" y="0"/>
                </a:moveTo>
                <a:lnTo>
                  <a:pt x="2571823" y="0"/>
                </a:lnTo>
                <a:lnTo>
                  <a:pt x="2571823" y="6812778"/>
                </a:lnTo>
                <a:lnTo>
                  <a:pt x="0" y="6812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726441">
            <a:off x="1358544" y="670477"/>
            <a:ext cx="1147243" cy="1806682"/>
          </a:xfrm>
          <a:custGeom>
            <a:avLst/>
            <a:gdLst/>
            <a:ahLst/>
            <a:cxnLst/>
            <a:rect l="l" t="t" r="r" b="b"/>
            <a:pathLst>
              <a:path w="1720865" h="2710023">
                <a:moveTo>
                  <a:pt x="0" y="0"/>
                </a:moveTo>
                <a:lnTo>
                  <a:pt x="1720865" y="0"/>
                </a:lnTo>
                <a:lnTo>
                  <a:pt x="1720865" y="2710023"/>
                </a:lnTo>
                <a:lnTo>
                  <a:pt x="0" y="2710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8319" y="3936071"/>
            <a:ext cx="1002200" cy="1336267"/>
          </a:xfrm>
          <a:custGeom>
            <a:avLst/>
            <a:gdLst/>
            <a:ahLst/>
            <a:cxnLst/>
            <a:rect l="l" t="t" r="r" b="b"/>
            <a:pathLst>
              <a:path w="1503300" h="2004401">
                <a:moveTo>
                  <a:pt x="0" y="0"/>
                </a:moveTo>
                <a:lnTo>
                  <a:pt x="1503300" y="0"/>
                </a:lnTo>
                <a:lnTo>
                  <a:pt x="1503300" y="2004401"/>
                </a:lnTo>
                <a:lnTo>
                  <a:pt x="0" y="20044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343893" y="3947947"/>
            <a:ext cx="1530109" cy="1071076"/>
          </a:xfrm>
          <a:custGeom>
            <a:avLst/>
            <a:gdLst/>
            <a:ahLst/>
            <a:cxnLst/>
            <a:rect l="l" t="t" r="r" b="b"/>
            <a:pathLst>
              <a:path w="2295163" h="1606614">
                <a:moveTo>
                  <a:pt x="0" y="0"/>
                </a:moveTo>
                <a:lnTo>
                  <a:pt x="2295163" y="0"/>
                </a:lnTo>
                <a:lnTo>
                  <a:pt x="2295163" y="1606614"/>
                </a:lnTo>
                <a:lnTo>
                  <a:pt x="0" y="16066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952276" y="197909"/>
            <a:ext cx="628744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cs typeface="B Titr Bold"/>
              </a:rPr>
              <a:t>تاریخچه موسیقی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19672" y="2031492"/>
            <a:ext cx="7778550" cy="161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306"/>
              </a:lnSpc>
            </a:pPr>
            <a:r>
              <a:rPr lang="en-US" sz="2533" spc="25">
                <a:solidFill>
                  <a:srgbClr val="000000"/>
                </a:solidFill>
                <a:latin typeface="B Nazanin"/>
                <a:cs typeface="B Nazanin"/>
              </a:rPr>
              <a:t>دوران کلاسیک موسیقی، که از </a:t>
            </a:r>
            <a:r>
              <a:rPr lang="fa-IR" sz="2533" spc="25">
                <a:solidFill>
                  <a:srgbClr val="000000"/>
                </a:solidFill>
                <a:latin typeface="B Nazanin"/>
                <a:cs typeface="B Nazanin"/>
              </a:rPr>
              <a:t>قرن 17 تا 19 </a:t>
            </a:r>
            <a:r>
              <a:rPr lang="en-US" sz="2533" spc="25">
                <a:solidFill>
                  <a:srgbClr val="000000"/>
                </a:solidFill>
                <a:latin typeface="B Nazanin"/>
                <a:cs typeface="B Nazanin"/>
              </a:rPr>
              <a:t>میلادی ادامه داشت، با ظهور نوازندگان بزرگی مانند بتهوون، موتزارت و باغنر همراه بود. در این دوره، قوانین و اصول آهنگسازی و اجرا به شکلی سیستماتیک‌تر شکل گرفت.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9672" y="1516668"/>
            <a:ext cx="7778550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200"/>
              </a:lnSpc>
            </a:pPr>
            <a:r>
              <a:rPr lang="en-US" sz="2999">
                <a:solidFill>
                  <a:srgbClr val="000000"/>
                </a:solidFill>
                <a:cs typeface="B Titr Bold"/>
              </a:rPr>
              <a:t>موسیقی در دوران کلاسیک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1749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73001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2777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919550" y="4322842"/>
            <a:ext cx="13692469" cy="2792833"/>
            <a:chOff x="0" y="0"/>
            <a:chExt cx="27384938" cy="5585666"/>
          </a:xfrm>
        </p:grpSpPr>
        <p:sp>
          <p:nvSpPr>
            <p:cNvPr id="7" name="Freeform 7"/>
            <p:cNvSpPr/>
            <p:nvPr/>
          </p:nvSpPr>
          <p:spPr>
            <a:xfrm>
              <a:off x="677264" y="0"/>
              <a:ext cx="26707674" cy="4914689"/>
            </a:xfrm>
            <a:custGeom>
              <a:avLst/>
              <a:gdLst/>
              <a:ahLst/>
              <a:cxnLst/>
              <a:rect l="l" t="t" r="r" b="b"/>
              <a:pathLst>
                <a:path w="26707674" h="4914689">
                  <a:moveTo>
                    <a:pt x="0" y="0"/>
                  </a:moveTo>
                  <a:lnTo>
                    <a:pt x="26707674" y="0"/>
                  </a:lnTo>
                  <a:lnTo>
                    <a:pt x="26707674" y="4914689"/>
                  </a:lnTo>
                  <a:lnTo>
                    <a:pt x="0" y="4914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42503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0" y="3560202"/>
              <a:ext cx="26707674" cy="2025464"/>
              <a:chOff x="0" y="0"/>
              <a:chExt cx="4274726" cy="3241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74726" cy="32418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324188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324188"/>
                    </a:lnTo>
                    <a:lnTo>
                      <a:pt x="0" y="324188"/>
                    </a:lnTo>
                    <a:close/>
                  </a:path>
                </a:pathLst>
              </a:custGeom>
              <a:solidFill>
                <a:srgbClr val="59403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274726" cy="36228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rtl="1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9408009" y="1308086"/>
            <a:ext cx="2721716" cy="3472683"/>
          </a:xfrm>
          <a:custGeom>
            <a:avLst/>
            <a:gdLst/>
            <a:ahLst/>
            <a:cxnLst/>
            <a:rect l="l" t="t" r="r" b="b"/>
            <a:pathLst>
              <a:path w="4082574" h="5209025">
                <a:moveTo>
                  <a:pt x="0" y="0"/>
                </a:moveTo>
                <a:lnTo>
                  <a:pt x="4082573" y="0"/>
                </a:lnTo>
                <a:lnTo>
                  <a:pt x="4082573" y="5209025"/>
                </a:lnTo>
                <a:lnTo>
                  <a:pt x="0" y="52090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45589" y="4221251"/>
            <a:ext cx="1246556" cy="911544"/>
          </a:xfrm>
          <a:custGeom>
            <a:avLst/>
            <a:gdLst/>
            <a:ahLst/>
            <a:cxnLst/>
            <a:rect l="l" t="t" r="r" b="b"/>
            <a:pathLst>
              <a:path w="1869834" h="1367316">
                <a:moveTo>
                  <a:pt x="0" y="0"/>
                </a:moveTo>
                <a:lnTo>
                  <a:pt x="1869834" y="0"/>
                </a:lnTo>
                <a:lnTo>
                  <a:pt x="1869834" y="1367316"/>
                </a:lnTo>
                <a:lnTo>
                  <a:pt x="0" y="13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32165" y="1323967"/>
            <a:ext cx="8327671" cy="4210066"/>
          </a:xfrm>
          <a:custGeom>
            <a:avLst/>
            <a:gdLst/>
            <a:ahLst/>
            <a:cxnLst/>
            <a:rect l="l" t="t" r="r" b="b"/>
            <a:pathLst>
              <a:path w="12491506" h="6315099">
                <a:moveTo>
                  <a:pt x="0" y="0"/>
                </a:moveTo>
                <a:lnTo>
                  <a:pt x="12491506" y="0"/>
                </a:lnTo>
                <a:lnTo>
                  <a:pt x="12491506" y="6315100"/>
                </a:lnTo>
                <a:lnTo>
                  <a:pt x="0" y="6315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638" t="-53865" r="-13438" b="-87909"/>
            </a:stretch>
          </a:blipFill>
          <a:ln w="38100" cap="rnd">
            <a:solidFill>
              <a:srgbClr val="D29932"/>
            </a:solidFill>
            <a:prstDash val="solid"/>
            <a:round/>
          </a:ln>
        </p:spPr>
      </p:sp>
      <p:sp>
        <p:nvSpPr>
          <p:cNvPr id="14" name="Freeform 14"/>
          <p:cNvSpPr/>
          <p:nvPr/>
        </p:nvSpPr>
        <p:spPr>
          <a:xfrm>
            <a:off x="410529" y="2496946"/>
            <a:ext cx="2262472" cy="4189763"/>
          </a:xfrm>
          <a:custGeom>
            <a:avLst/>
            <a:gdLst/>
            <a:ahLst/>
            <a:cxnLst/>
            <a:rect l="l" t="t" r="r" b="b"/>
            <a:pathLst>
              <a:path w="3393708" h="6284644">
                <a:moveTo>
                  <a:pt x="0" y="0"/>
                </a:moveTo>
                <a:lnTo>
                  <a:pt x="3393708" y="0"/>
                </a:lnTo>
                <a:lnTo>
                  <a:pt x="3393708" y="6284644"/>
                </a:lnTo>
                <a:lnTo>
                  <a:pt x="0" y="6284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52138" y="3906027"/>
            <a:ext cx="1834917" cy="1371600"/>
          </a:xfrm>
          <a:custGeom>
            <a:avLst/>
            <a:gdLst/>
            <a:ahLst/>
            <a:cxnLst/>
            <a:rect l="l" t="t" r="r" b="b"/>
            <a:pathLst>
              <a:path w="2752375" h="2057400">
                <a:moveTo>
                  <a:pt x="0" y="0"/>
                </a:moveTo>
                <a:lnTo>
                  <a:pt x="2752375" y="0"/>
                </a:lnTo>
                <a:lnTo>
                  <a:pt x="275237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82960" y="382090"/>
            <a:ext cx="628744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cs typeface="B Titr Bold"/>
              </a:rPr>
              <a:t>انواع سبک‌های موسیقی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19672" y="2035983"/>
            <a:ext cx="7778550" cy="216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306"/>
              </a:lnSpc>
            </a:pPr>
            <a:r>
              <a:rPr lang="en-US" sz="2533" spc="25">
                <a:solidFill>
                  <a:srgbClr val="000000"/>
                </a:solidFill>
                <a:latin typeface="B Nazanin"/>
                <a:cs typeface="B Nazanin"/>
              </a:rPr>
              <a:t>این سبک موسیقی بیشتر به عنوان موسیقی مخصوص به بازار شناخته می‌شود. موسیقی پاپ معمولاً شامل آهنگ‌های با ریتم آسان و ملودی‌های قابل‌یادگیری است. خوانندگان پاپ معروفی مانند مایکل جکسون، مدونا، بریتنی اسپیرز، و بیلی ایلیش در این سبک فعالیت دارند.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9672" y="1527502"/>
            <a:ext cx="7778550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200"/>
              </a:lnSpc>
            </a:pPr>
            <a:r>
              <a:rPr lang="en-US" sz="2999">
                <a:solidFill>
                  <a:srgbClr val="000000"/>
                </a:solidFill>
                <a:cs typeface="B Titr Bold"/>
              </a:rPr>
              <a:t>موسیقی پاپ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1749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73001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2777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580919" y="4322842"/>
            <a:ext cx="13353837" cy="2792833"/>
            <a:chOff x="0" y="0"/>
            <a:chExt cx="26707674" cy="55856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07674" cy="4899120"/>
            </a:xfrm>
            <a:custGeom>
              <a:avLst/>
              <a:gdLst/>
              <a:ahLst/>
              <a:cxnLst/>
              <a:rect l="l" t="t" r="r" b="b"/>
              <a:pathLst>
                <a:path w="26707674" h="4899120">
                  <a:moveTo>
                    <a:pt x="0" y="0"/>
                  </a:moveTo>
                  <a:lnTo>
                    <a:pt x="26707674" y="0"/>
                  </a:lnTo>
                  <a:lnTo>
                    <a:pt x="26707674" y="4899120"/>
                  </a:lnTo>
                  <a:lnTo>
                    <a:pt x="0" y="4899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43274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381415" y="3560202"/>
              <a:ext cx="25648995" cy="2025464"/>
              <a:chOff x="0" y="0"/>
              <a:chExt cx="4105278" cy="3241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05278" cy="324188"/>
              </a:xfrm>
              <a:custGeom>
                <a:avLst/>
                <a:gdLst/>
                <a:ahLst/>
                <a:cxnLst/>
                <a:rect l="l" t="t" r="r" b="b"/>
                <a:pathLst>
                  <a:path w="4105278" h="324188">
                    <a:moveTo>
                      <a:pt x="0" y="0"/>
                    </a:moveTo>
                    <a:lnTo>
                      <a:pt x="4105278" y="0"/>
                    </a:lnTo>
                    <a:lnTo>
                      <a:pt x="4105278" y="324188"/>
                    </a:lnTo>
                    <a:lnTo>
                      <a:pt x="0" y="324188"/>
                    </a:lnTo>
                    <a:close/>
                  </a:path>
                </a:pathLst>
              </a:custGeom>
              <a:solidFill>
                <a:srgbClr val="59403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105278" cy="36228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rtl="1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0849415" y="4125755"/>
            <a:ext cx="879011" cy="1212460"/>
          </a:xfrm>
          <a:custGeom>
            <a:avLst/>
            <a:gdLst/>
            <a:ahLst/>
            <a:cxnLst/>
            <a:rect l="l" t="t" r="r" b="b"/>
            <a:pathLst>
              <a:path w="1318517" h="1818690">
                <a:moveTo>
                  <a:pt x="0" y="0"/>
                </a:moveTo>
                <a:lnTo>
                  <a:pt x="1318516" y="0"/>
                </a:lnTo>
                <a:lnTo>
                  <a:pt x="1318516" y="1818690"/>
                </a:lnTo>
                <a:lnTo>
                  <a:pt x="0" y="18186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932165" y="1323967"/>
            <a:ext cx="8327671" cy="4210066"/>
          </a:xfrm>
          <a:custGeom>
            <a:avLst/>
            <a:gdLst/>
            <a:ahLst/>
            <a:cxnLst/>
            <a:rect l="l" t="t" r="r" b="b"/>
            <a:pathLst>
              <a:path w="12491506" h="6315099">
                <a:moveTo>
                  <a:pt x="0" y="0"/>
                </a:moveTo>
                <a:lnTo>
                  <a:pt x="12491506" y="0"/>
                </a:lnTo>
                <a:lnTo>
                  <a:pt x="12491506" y="6315100"/>
                </a:lnTo>
                <a:lnTo>
                  <a:pt x="0" y="6315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638" t="-53865" r="-13438" b="-87909"/>
            </a:stretch>
          </a:blipFill>
          <a:ln w="38100" cap="rnd">
            <a:solidFill>
              <a:srgbClr val="D29932"/>
            </a:solidFill>
            <a:prstDash val="solid"/>
            <a:round/>
          </a:ln>
        </p:spPr>
      </p:sp>
      <p:sp>
        <p:nvSpPr>
          <p:cNvPr id="13" name="Freeform 13"/>
          <p:cNvSpPr/>
          <p:nvPr/>
        </p:nvSpPr>
        <p:spPr>
          <a:xfrm>
            <a:off x="1215672" y="3370477"/>
            <a:ext cx="1432987" cy="2723017"/>
          </a:xfrm>
          <a:custGeom>
            <a:avLst/>
            <a:gdLst/>
            <a:ahLst/>
            <a:cxnLst/>
            <a:rect l="l" t="t" r="r" b="b"/>
            <a:pathLst>
              <a:path w="2149481" h="4084525">
                <a:moveTo>
                  <a:pt x="0" y="0"/>
                </a:moveTo>
                <a:lnTo>
                  <a:pt x="2149481" y="0"/>
                </a:lnTo>
                <a:lnTo>
                  <a:pt x="2149481" y="4084524"/>
                </a:lnTo>
                <a:lnTo>
                  <a:pt x="0" y="40845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731123" y="1323967"/>
            <a:ext cx="2236582" cy="4997949"/>
          </a:xfrm>
          <a:custGeom>
            <a:avLst/>
            <a:gdLst/>
            <a:ahLst/>
            <a:cxnLst/>
            <a:rect l="l" t="t" r="r" b="b"/>
            <a:pathLst>
              <a:path w="3354873" h="7496923">
                <a:moveTo>
                  <a:pt x="0" y="0"/>
                </a:moveTo>
                <a:lnTo>
                  <a:pt x="3354873" y="0"/>
                </a:lnTo>
                <a:lnTo>
                  <a:pt x="3354873" y="7496923"/>
                </a:lnTo>
                <a:lnTo>
                  <a:pt x="0" y="74969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0630" y="4152173"/>
            <a:ext cx="784068" cy="994064"/>
          </a:xfrm>
          <a:custGeom>
            <a:avLst/>
            <a:gdLst/>
            <a:ahLst/>
            <a:cxnLst/>
            <a:rect l="l" t="t" r="r" b="b"/>
            <a:pathLst>
              <a:path w="1176102" h="1491096">
                <a:moveTo>
                  <a:pt x="0" y="0"/>
                </a:moveTo>
                <a:lnTo>
                  <a:pt x="1176103" y="0"/>
                </a:lnTo>
                <a:lnTo>
                  <a:pt x="1176103" y="1491096"/>
                </a:lnTo>
                <a:lnTo>
                  <a:pt x="0" y="14910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26519" y="4186517"/>
            <a:ext cx="2164856" cy="1171728"/>
          </a:xfrm>
          <a:custGeom>
            <a:avLst/>
            <a:gdLst/>
            <a:ahLst/>
            <a:cxnLst/>
            <a:rect l="l" t="t" r="r" b="b"/>
            <a:pathLst>
              <a:path w="3247284" h="1757592">
                <a:moveTo>
                  <a:pt x="0" y="0"/>
                </a:moveTo>
                <a:lnTo>
                  <a:pt x="3247284" y="0"/>
                </a:lnTo>
                <a:lnTo>
                  <a:pt x="3247284" y="1757593"/>
                </a:lnTo>
                <a:lnTo>
                  <a:pt x="0" y="17575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782960" y="318590"/>
            <a:ext cx="628744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cs typeface="B Titr Bold"/>
              </a:rPr>
              <a:t>تکنولوژی و موسیقی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9672" y="2035983"/>
            <a:ext cx="7778550" cy="216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306"/>
              </a:lnSpc>
            </a:pPr>
            <a:r>
              <a:rPr lang="en-US" sz="2533" spc="25">
                <a:solidFill>
                  <a:srgbClr val="000000"/>
                </a:solidFill>
                <a:latin typeface="B Nazanin"/>
                <a:cs typeface="B Nazanin"/>
              </a:rPr>
              <a:t>تکنولوژی به هنرمندان امکان همکاری و ارتباط از راه دور با یکدیگر را فراهم می‌کند. ابزارهای مانند نرم‌افزارهای ضبط و ویرایش آنلاین، فراهم آوردن امکانات همکاری به دوربین، و پلتفرم‌های اشتراک فایل، به هنرمندان امکان می‌دهند تا در تولید آثار با همکاری بیشتری شرکت کنند.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19672" y="1527502"/>
            <a:ext cx="7431857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200"/>
              </a:lnSpc>
            </a:pPr>
            <a:r>
              <a:rPr lang="en-US" sz="2999">
                <a:solidFill>
                  <a:srgbClr val="000000"/>
                </a:solidFill>
                <a:cs typeface="B Titr Bold"/>
              </a:rPr>
              <a:t>همکاری و ارتباط بین هنرمندان</a:t>
            </a: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11749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73001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952777" y="3429001"/>
            <a:ext cx="6090891" cy="2108971"/>
          </a:xfrm>
          <a:custGeom>
            <a:avLst/>
            <a:gdLst/>
            <a:ahLst/>
            <a:cxnLst/>
            <a:rect l="l" t="t" r="r" b="b"/>
            <a:pathLst>
              <a:path w="9136336" h="3163457">
                <a:moveTo>
                  <a:pt x="0" y="0"/>
                </a:moveTo>
                <a:lnTo>
                  <a:pt x="9136336" y="0"/>
                </a:lnTo>
                <a:lnTo>
                  <a:pt x="9136336" y="3163457"/>
                </a:lnTo>
                <a:lnTo>
                  <a:pt x="0" y="3163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919550" y="4322842"/>
            <a:ext cx="13692469" cy="2792833"/>
            <a:chOff x="0" y="0"/>
            <a:chExt cx="27384938" cy="5585666"/>
          </a:xfrm>
        </p:grpSpPr>
        <p:sp>
          <p:nvSpPr>
            <p:cNvPr id="7" name="Freeform 7"/>
            <p:cNvSpPr/>
            <p:nvPr/>
          </p:nvSpPr>
          <p:spPr>
            <a:xfrm>
              <a:off x="677264" y="0"/>
              <a:ext cx="26707674" cy="4914689"/>
            </a:xfrm>
            <a:custGeom>
              <a:avLst/>
              <a:gdLst/>
              <a:ahLst/>
              <a:cxnLst/>
              <a:rect l="l" t="t" r="r" b="b"/>
              <a:pathLst>
                <a:path w="26707674" h="4914689">
                  <a:moveTo>
                    <a:pt x="0" y="0"/>
                  </a:moveTo>
                  <a:lnTo>
                    <a:pt x="26707674" y="0"/>
                  </a:lnTo>
                  <a:lnTo>
                    <a:pt x="26707674" y="4914689"/>
                  </a:lnTo>
                  <a:lnTo>
                    <a:pt x="0" y="49146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42503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0" y="3560202"/>
              <a:ext cx="26707674" cy="2025464"/>
              <a:chOff x="0" y="0"/>
              <a:chExt cx="4274726" cy="3241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274726" cy="324188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324188">
                    <a:moveTo>
                      <a:pt x="0" y="0"/>
                    </a:moveTo>
                    <a:lnTo>
                      <a:pt x="4274726" y="0"/>
                    </a:lnTo>
                    <a:lnTo>
                      <a:pt x="4274726" y="324188"/>
                    </a:lnTo>
                    <a:lnTo>
                      <a:pt x="0" y="324188"/>
                    </a:lnTo>
                    <a:close/>
                  </a:path>
                </a:pathLst>
              </a:custGeom>
              <a:solidFill>
                <a:srgbClr val="59403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274726" cy="36228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rtl="1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9733648" y="908428"/>
            <a:ext cx="2870373" cy="3872341"/>
          </a:xfrm>
          <a:custGeom>
            <a:avLst/>
            <a:gdLst/>
            <a:ahLst/>
            <a:cxnLst/>
            <a:rect l="l" t="t" r="r" b="b"/>
            <a:pathLst>
              <a:path w="4305560" h="5808512">
                <a:moveTo>
                  <a:pt x="0" y="0"/>
                </a:moveTo>
                <a:lnTo>
                  <a:pt x="4305560" y="0"/>
                </a:lnTo>
                <a:lnTo>
                  <a:pt x="4305560" y="5808512"/>
                </a:lnTo>
                <a:lnTo>
                  <a:pt x="0" y="58085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45556" y="4324997"/>
            <a:ext cx="1246556" cy="911544"/>
          </a:xfrm>
          <a:custGeom>
            <a:avLst/>
            <a:gdLst/>
            <a:ahLst/>
            <a:cxnLst/>
            <a:rect l="l" t="t" r="r" b="b"/>
            <a:pathLst>
              <a:path w="1869834" h="1367316">
                <a:moveTo>
                  <a:pt x="0" y="0"/>
                </a:moveTo>
                <a:lnTo>
                  <a:pt x="1869834" y="0"/>
                </a:lnTo>
                <a:lnTo>
                  <a:pt x="1869834" y="1367316"/>
                </a:lnTo>
                <a:lnTo>
                  <a:pt x="0" y="1367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32165" y="1323967"/>
            <a:ext cx="8327671" cy="4210066"/>
          </a:xfrm>
          <a:custGeom>
            <a:avLst/>
            <a:gdLst/>
            <a:ahLst/>
            <a:cxnLst/>
            <a:rect l="l" t="t" r="r" b="b"/>
            <a:pathLst>
              <a:path w="12491506" h="6315099">
                <a:moveTo>
                  <a:pt x="0" y="0"/>
                </a:moveTo>
                <a:lnTo>
                  <a:pt x="12491506" y="0"/>
                </a:lnTo>
                <a:lnTo>
                  <a:pt x="12491506" y="6315100"/>
                </a:lnTo>
                <a:lnTo>
                  <a:pt x="0" y="6315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638" t="-53865" r="-13438" b="-87909"/>
            </a:stretch>
          </a:blipFill>
          <a:ln w="38100" cap="rnd">
            <a:solidFill>
              <a:srgbClr val="D29932"/>
            </a:solidFill>
            <a:prstDash val="solid"/>
            <a:round/>
          </a:ln>
        </p:spPr>
      </p:sp>
      <p:sp>
        <p:nvSpPr>
          <p:cNvPr id="14" name="Freeform 14"/>
          <p:cNvSpPr/>
          <p:nvPr/>
        </p:nvSpPr>
        <p:spPr>
          <a:xfrm>
            <a:off x="807864" y="2929142"/>
            <a:ext cx="3337557" cy="3703253"/>
          </a:xfrm>
          <a:custGeom>
            <a:avLst/>
            <a:gdLst/>
            <a:ahLst/>
            <a:cxnLst/>
            <a:rect l="l" t="t" r="r" b="b"/>
            <a:pathLst>
              <a:path w="5006335" h="5554880">
                <a:moveTo>
                  <a:pt x="0" y="0"/>
                </a:moveTo>
                <a:lnTo>
                  <a:pt x="5006335" y="0"/>
                </a:lnTo>
                <a:lnTo>
                  <a:pt x="5006335" y="5554880"/>
                </a:lnTo>
                <a:lnTo>
                  <a:pt x="0" y="55548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27484" y="3665817"/>
            <a:ext cx="3824237" cy="693143"/>
          </a:xfrm>
          <a:custGeom>
            <a:avLst/>
            <a:gdLst/>
            <a:ahLst/>
            <a:cxnLst/>
            <a:rect l="l" t="t" r="r" b="b"/>
            <a:pathLst>
              <a:path w="5736355" h="1039714">
                <a:moveTo>
                  <a:pt x="0" y="0"/>
                </a:moveTo>
                <a:lnTo>
                  <a:pt x="5736355" y="0"/>
                </a:lnTo>
                <a:lnTo>
                  <a:pt x="5736355" y="1039715"/>
                </a:lnTo>
                <a:lnTo>
                  <a:pt x="0" y="10397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82960" y="318590"/>
            <a:ext cx="628744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cs typeface="B Titr Bold"/>
              </a:rPr>
              <a:t>خلاصه و نتیجه‌گیری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19672" y="2035983"/>
            <a:ext cx="7778550" cy="106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4306"/>
              </a:lnSpc>
            </a:pPr>
            <a:r>
              <a:rPr lang="en-US" sz="2533" spc="25">
                <a:solidFill>
                  <a:srgbClr val="000000"/>
                </a:solidFill>
                <a:latin typeface="B Nazanin"/>
                <a:cs typeface="B Nazanin"/>
              </a:rPr>
              <a:t>موسیقی به عنوان یک بخش اساسی از فرهنگ یک جامعه، نقش مهمی در شکل‌گیری و حفظ هویت فرهنگی افراد و جوامع دارد.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19672" y="1527502"/>
            <a:ext cx="7778550" cy="519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200"/>
              </a:lnSpc>
            </a:pPr>
            <a:r>
              <a:rPr lang="en-US" sz="2999">
                <a:solidFill>
                  <a:srgbClr val="000000"/>
                </a:solidFill>
                <a:cs typeface="B Titr Bold"/>
              </a:rPr>
              <a:t>تأثیر موسیقی بر فرهنگ و هویت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199</Words>
  <Application>Microsoft Office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B Titr Bold</vt:lpstr>
      <vt:lpstr>Calibri Light</vt:lpstr>
      <vt:lpstr>Arial</vt:lpstr>
      <vt:lpstr>B Nazanin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Hamed</dc:creator>
  <cp:lastModifiedBy>Hamed</cp:lastModifiedBy>
  <cp:revision>3</cp:revision>
  <dcterms:created xsi:type="dcterms:W3CDTF">2024-03-30T20:33:08Z</dcterms:created>
  <dcterms:modified xsi:type="dcterms:W3CDTF">2024-03-30T20:35:26Z</dcterms:modified>
</cp:coreProperties>
</file>