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6" r:id="rId4"/>
    <p:sldId id="270" r:id="rId5"/>
    <p:sldId id="281" r:id="rId6"/>
  </p:sldIdLst>
  <p:sldSz cx="18288000" cy="10287000"/>
  <p:notesSz cx="6858000" cy="9144000"/>
  <p:embeddedFontLst>
    <p:embeddedFont>
      <p:font typeface="B Titr" panose="00000700000000000000" pitchFamily="2" charset="-78"/>
      <p:bold r:id="rId7"/>
    </p:embeddedFont>
    <p:embeddedFont>
      <p:font typeface="IRANSansX" panose="020B0604020202020204" charset="-78"/>
      <p:regular r:id="rId8"/>
    </p:embeddedFont>
    <p:embeddedFont>
      <p:font typeface="IRANSansX Bold" panose="020B0604020202020204" charset="-78"/>
      <p:regular r:id="rId9"/>
    </p:embeddedFont>
    <p:embeddedFont>
      <p:font typeface="Montserrat Semi-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4.sv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jpeg"/><Relationship Id="rId7" Type="http://schemas.openxmlformats.org/officeDocument/2006/relationships/image" Target="../media/image8.sv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21" b="-1897"/>
            </a:stretch>
          </a:blipFill>
        </p:spPr>
      </p:sp>
      <p:sp>
        <p:nvSpPr>
          <p:cNvPr id="3" name="AutoShape 3"/>
          <p:cNvSpPr/>
          <p:nvPr/>
        </p:nvSpPr>
        <p:spPr>
          <a:xfrm rot="1797564">
            <a:off x="10899657" y="-2694996"/>
            <a:ext cx="4785227" cy="16273839"/>
          </a:xfrm>
          <a:prstGeom prst="rect">
            <a:avLst/>
          </a:prstGeom>
          <a:solidFill>
            <a:srgbClr val="CF152B"/>
          </a:solidFill>
        </p:spPr>
      </p:sp>
      <p:grpSp>
        <p:nvGrpSpPr>
          <p:cNvPr id="4" name="Group 4"/>
          <p:cNvGrpSpPr/>
          <p:nvPr/>
        </p:nvGrpSpPr>
        <p:grpSpPr>
          <a:xfrm>
            <a:off x="10826068" y="1322841"/>
            <a:ext cx="6084701" cy="608470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2064365" y="0"/>
            <a:ext cx="6223635" cy="10287000"/>
          </a:xfrm>
          <a:custGeom>
            <a:avLst/>
            <a:gdLst/>
            <a:ahLst/>
            <a:cxnLst/>
            <a:rect l="l" t="t" r="r" b="b"/>
            <a:pathLst>
              <a:path w="6223635" h="10287000">
                <a:moveTo>
                  <a:pt x="0" y="0"/>
                </a:moveTo>
                <a:lnTo>
                  <a:pt x="6223635" y="0"/>
                </a:lnTo>
                <a:lnTo>
                  <a:pt x="622363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38092" y="1028700"/>
            <a:ext cx="590496" cy="588282"/>
          </a:xfrm>
          <a:custGeom>
            <a:avLst/>
            <a:gdLst/>
            <a:ahLst/>
            <a:cxnLst/>
            <a:rect l="l" t="t" r="r" b="b"/>
            <a:pathLst>
              <a:path w="590496" h="588282">
                <a:moveTo>
                  <a:pt x="0" y="0"/>
                </a:moveTo>
                <a:lnTo>
                  <a:pt x="590496" y="0"/>
                </a:lnTo>
                <a:lnTo>
                  <a:pt x="590496" y="588282"/>
                </a:lnTo>
                <a:lnTo>
                  <a:pt x="0" y="588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058725" y="571122"/>
            <a:ext cx="1480401" cy="457578"/>
          </a:xfrm>
          <a:custGeom>
            <a:avLst/>
            <a:gdLst/>
            <a:ahLst/>
            <a:cxnLst/>
            <a:rect l="l" t="t" r="r" b="b"/>
            <a:pathLst>
              <a:path w="1480401" h="457578">
                <a:moveTo>
                  <a:pt x="0" y="0"/>
                </a:moveTo>
                <a:lnTo>
                  <a:pt x="1480400" y="0"/>
                </a:lnTo>
                <a:lnTo>
                  <a:pt x="1480400" y="457578"/>
                </a:lnTo>
                <a:lnTo>
                  <a:pt x="0" y="4575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155893" y="8965014"/>
            <a:ext cx="2591151" cy="634832"/>
          </a:xfrm>
          <a:custGeom>
            <a:avLst/>
            <a:gdLst/>
            <a:ahLst/>
            <a:cxnLst/>
            <a:rect l="l" t="t" r="r" b="b"/>
            <a:pathLst>
              <a:path w="2591151" h="634832">
                <a:moveTo>
                  <a:pt x="0" y="0"/>
                </a:moveTo>
                <a:lnTo>
                  <a:pt x="2591151" y="0"/>
                </a:lnTo>
                <a:lnTo>
                  <a:pt x="2591151" y="634832"/>
                </a:lnTo>
                <a:lnTo>
                  <a:pt x="0" y="6348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/>
          <p:cNvSpPr/>
          <p:nvPr/>
        </p:nvSpPr>
        <p:spPr>
          <a:xfrm rot="1797564">
            <a:off x="-831763" y="-1029256"/>
            <a:ext cx="1506771" cy="2949677"/>
          </a:xfrm>
          <a:prstGeom prst="rect">
            <a:avLst/>
          </a:prstGeom>
          <a:solidFill>
            <a:srgbClr val="CF152B"/>
          </a:solidFill>
        </p:spPr>
      </p:sp>
      <p:sp>
        <p:nvSpPr>
          <p:cNvPr id="14" name="TextBox 14"/>
          <p:cNvSpPr txBox="1"/>
          <p:nvPr/>
        </p:nvSpPr>
        <p:spPr>
          <a:xfrm>
            <a:off x="1333340" y="2175782"/>
            <a:ext cx="9725385" cy="1154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8799"/>
              </a:lnSpc>
            </a:pPr>
            <a:r>
              <a:rPr lang="en-US" sz="7999">
                <a:solidFill>
                  <a:srgbClr val="FFFFFF"/>
                </a:solidFill>
                <a:cs typeface="B Titr" panose="00000700000000000000" pitchFamily="2" charset="-78"/>
              </a:rPr>
              <a:t>ورزش فوتبال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33340" y="3839481"/>
            <a:ext cx="9725385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5000">
                <a:solidFill>
                  <a:srgbClr val="FFFFFF"/>
                </a:solidFill>
                <a:latin typeface="IRANSansX"/>
                <a:cs typeface="B Nazanin" panose="00000400000000000000" pitchFamily="2" charset="-78"/>
              </a:rPr>
              <a:t>نام دانش‌آموز </a:t>
            </a:r>
            <a:r>
              <a:rPr lang="fa-IR" sz="5000">
                <a:solidFill>
                  <a:srgbClr val="FFFFFF"/>
                </a:solidFill>
                <a:latin typeface="IRANSansX"/>
                <a:cs typeface="B Nazanin" panose="00000400000000000000" pitchFamily="2" charset="-78"/>
              </a:rPr>
              <a:t>/ </a:t>
            </a:r>
            <a:r>
              <a:rPr lang="en-US" sz="5000">
                <a:solidFill>
                  <a:srgbClr val="FFFFFF"/>
                </a:solidFill>
                <a:latin typeface="IRANSansX"/>
                <a:cs typeface="B Nazanin" panose="00000400000000000000" pitchFamily="2" charset="-78"/>
              </a:rPr>
              <a:t>دانشجو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8092" y="1028700"/>
            <a:ext cx="590496" cy="588282"/>
          </a:xfrm>
          <a:custGeom>
            <a:avLst/>
            <a:gdLst/>
            <a:ahLst/>
            <a:cxnLst/>
            <a:rect l="l" t="t" r="r" b="b"/>
            <a:pathLst>
              <a:path w="590496" h="588282">
                <a:moveTo>
                  <a:pt x="0" y="0"/>
                </a:moveTo>
                <a:lnTo>
                  <a:pt x="590496" y="0"/>
                </a:lnTo>
                <a:lnTo>
                  <a:pt x="590496" y="588282"/>
                </a:lnTo>
                <a:lnTo>
                  <a:pt x="0" y="58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7424739" y="-144983"/>
            <a:ext cx="15529502" cy="10576965"/>
            <a:chOff x="0" y="0"/>
            <a:chExt cx="5475623" cy="37293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75623" cy="3729384"/>
            </a:xfrm>
            <a:custGeom>
              <a:avLst/>
              <a:gdLst/>
              <a:ahLst/>
              <a:cxnLst/>
              <a:rect l="l" t="t" r="r" b="b"/>
              <a:pathLst>
                <a:path w="5475623" h="3729384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solidFill>
              <a:srgbClr val="CF152B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475623" cy="3729384"/>
            </a:xfrm>
            <a:custGeom>
              <a:avLst/>
              <a:gdLst/>
              <a:ahLst/>
              <a:cxnLst/>
              <a:rect l="l" t="t" r="r" b="b"/>
              <a:pathLst>
                <a:path w="5475623" h="3729384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blipFill>
              <a:blip r:embed="rId4"/>
              <a:stretch>
                <a:fillRect l="-1081" r="-1081"/>
              </a:stretch>
            </a:blipFill>
          </p:spPr>
        </p:sp>
      </p:grpSp>
      <p:sp>
        <p:nvSpPr>
          <p:cNvPr id="6" name="AutoShape 6"/>
          <p:cNvSpPr/>
          <p:nvPr/>
        </p:nvSpPr>
        <p:spPr>
          <a:xfrm rot="1797564">
            <a:off x="9851603" y="-3439462"/>
            <a:ext cx="613974" cy="16273839"/>
          </a:xfrm>
          <a:prstGeom prst="rect">
            <a:avLst/>
          </a:prstGeom>
          <a:solidFill>
            <a:srgbClr val="CF152B"/>
          </a:solidFill>
        </p:spPr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6521522" y="6797660"/>
            <a:ext cx="5123182" cy="3489340"/>
            <a:chOff x="0" y="0"/>
            <a:chExt cx="5475623" cy="372938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475623" cy="3729384"/>
            </a:xfrm>
            <a:custGeom>
              <a:avLst/>
              <a:gdLst/>
              <a:ahLst/>
              <a:cxnLst/>
              <a:rect l="l" t="t" r="r" b="b"/>
              <a:pathLst>
                <a:path w="5475623" h="3729384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solidFill>
              <a:srgbClr val="CF152B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5475623" cy="3729384"/>
            </a:xfrm>
            <a:custGeom>
              <a:avLst/>
              <a:gdLst/>
              <a:ahLst/>
              <a:cxnLst/>
              <a:rect l="l" t="t" r="r" b="b"/>
              <a:pathLst>
                <a:path w="5475623" h="3729384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solidFill>
              <a:srgbClr val="D7192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0" name="AutoShape 10"/>
          <p:cNvSpPr/>
          <p:nvPr/>
        </p:nvSpPr>
        <p:spPr>
          <a:xfrm>
            <a:off x="4999111" y="2715365"/>
            <a:ext cx="1158746" cy="0"/>
          </a:xfrm>
          <a:prstGeom prst="line">
            <a:avLst/>
          </a:prstGeom>
          <a:ln w="47625" cap="flat">
            <a:solidFill>
              <a:srgbClr val="CF15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2046672" y="8016550"/>
            <a:ext cx="1963446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221E52"/>
                </a:solidFill>
                <a:latin typeface="Montserrat Semi-Bold"/>
              </a:rPr>
              <a:t>Learn More</a:t>
            </a:r>
          </a:p>
        </p:txBody>
      </p:sp>
      <p:sp>
        <p:nvSpPr>
          <p:cNvPr id="12" name="Freeform 12"/>
          <p:cNvSpPr/>
          <p:nvPr/>
        </p:nvSpPr>
        <p:spPr>
          <a:xfrm>
            <a:off x="-962563" y="8940884"/>
            <a:ext cx="2591151" cy="634832"/>
          </a:xfrm>
          <a:custGeom>
            <a:avLst/>
            <a:gdLst/>
            <a:ahLst/>
            <a:cxnLst/>
            <a:rect l="l" t="t" r="r" b="b"/>
            <a:pathLst>
              <a:path w="2591151" h="634832">
                <a:moveTo>
                  <a:pt x="0" y="0"/>
                </a:moveTo>
                <a:lnTo>
                  <a:pt x="2591151" y="0"/>
                </a:lnTo>
                <a:lnTo>
                  <a:pt x="2591151" y="634832"/>
                </a:lnTo>
                <a:lnTo>
                  <a:pt x="0" y="6348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418390" y="1159403"/>
            <a:ext cx="1480401" cy="457578"/>
          </a:xfrm>
          <a:custGeom>
            <a:avLst/>
            <a:gdLst/>
            <a:ahLst/>
            <a:cxnLst/>
            <a:rect l="l" t="t" r="r" b="b"/>
            <a:pathLst>
              <a:path w="1480401" h="457578">
                <a:moveTo>
                  <a:pt x="0" y="0"/>
                </a:moveTo>
                <a:lnTo>
                  <a:pt x="1480400" y="0"/>
                </a:lnTo>
                <a:lnTo>
                  <a:pt x="1480400" y="457579"/>
                </a:lnTo>
                <a:lnTo>
                  <a:pt x="0" y="4575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715792" y="1664607"/>
            <a:ext cx="9725385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600"/>
              </a:lnSpc>
            </a:pPr>
            <a:r>
              <a:rPr lang="en-US" sz="6000">
                <a:solidFill>
                  <a:srgbClr val="FFFFFF"/>
                </a:solidFill>
                <a:cs typeface="B Titr" panose="00000700000000000000" pitchFamily="2" charset="-78"/>
              </a:rPr>
              <a:t>تاریخچه فوتبال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361010" y="3871983"/>
            <a:ext cx="3972439" cy="50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850"/>
              </a:lnSpc>
            </a:pPr>
            <a:r>
              <a:rPr lang="en-US" sz="3500">
                <a:solidFill>
                  <a:srgbClr val="FFFFFF"/>
                </a:solidFill>
                <a:cs typeface="B Titr" panose="00000700000000000000" pitchFamily="2" charset="-78"/>
              </a:rPr>
              <a:t>روم باستان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33012" y="4368214"/>
            <a:ext cx="8000437" cy="1913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5100"/>
              </a:lnSpc>
            </a:pPr>
            <a:r>
              <a:rPr lang="en-US" sz="3000">
                <a:solidFill>
                  <a:srgbClr val="FFFFFF"/>
                </a:solidFill>
                <a:latin typeface="IRANSansX"/>
                <a:cs typeface="B Nazanin" panose="00000400000000000000" pitchFamily="2" charset="-78"/>
              </a:rPr>
              <a:t>در دوره روم باستان، بازی‌هایی شبیه به فوتبال که </a:t>
            </a:r>
            <a:r>
              <a:rPr lang="fa-IR" sz="3000">
                <a:solidFill>
                  <a:srgbClr val="FFFFFF"/>
                </a:solidFill>
                <a:latin typeface="IRANSansX"/>
                <a:cs typeface="B Nazanin" panose="00000400000000000000" pitchFamily="2" charset="-78"/>
              </a:rPr>
              <a:t>«</a:t>
            </a:r>
            <a:r>
              <a:rPr lang="en-US" sz="3000">
                <a:solidFill>
                  <a:srgbClr val="FFFFFF"/>
                </a:solidFill>
                <a:latin typeface="IRANSansX"/>
                <a:cs typeface="B Nazanin" panose="00000400000000000000" pitchFamily="2" charset="-78"/>
              </a:rPr>
              <a:t>هارپاستوم</a:t>
            </a:r>
            <a:r>
              <a:rPr lang="fa-IR" sz="3000">
                <a:solidFill>
                  <a:srgbClr val="FFFFFF"/>
                </a:solidFill>
                <a:latin typeface="IRANSansX"/>
                <a:cs typeface="B Nazanin" panose="00000400000000000000" pitchFamily="2" charset="-78"/>
              </a:rPr>
              <a:t>»</a:t>
            </a:r>
            <a:r>
              <a:rPr lang="en-US" sz="3000">
                <a:solidFill>
                  <a:srgbClr val="FFFFFF"/>
                </a:solidFill>
                <a:latin typeface="IRANSansX"/>
                <a:cs typeface="B Nazanin" panose="00000400000000000000" pitchFamily="2" charset="-78"/>
              </a:rPr>
              <a:t> نامیده می‌شدند، برگزار می‌شد. این بازی‌ها بین دو تیم و با استفاده از توپ چرمی بزرگ انجام می‌شدند.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9144000" y="3871787"/>
            <a:ext cx="9419060" cy="6415213"/>
            <a:chOff x="0" y="0"/>
            <a:chExt cx="5475623" cy="37293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75623" cy="3729384"/>
            </a:xfrm>
            <a:custGeom>
              <a:avLst/>
              <a:gdLst/>
              <a:ahLst/>
              <a:cxnLst/>
              <a:rect l="l" t="t" r="r" b="b"/>
              <a:pathLst>
                <a:path w="5475623" h="3729384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solidFill>
              <a:srgbClr val="D719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5475623" cy="3729384"/>
            </a:xfrm>
            <a:custGeom>
              <a:avLst/>
              <a:gdLst/>
              <a:ahLst/>
              <a:cxnLst/>
              <a:rect l="l" t="t" r="r" b="b"/>
              <a:pathLst>
                <a:path w="5475623" h="3729384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solidFill>
              <a:srgbClr val="D7192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5" name="Group 5"/>
          <p:cNvGrpSpPr/>
          <p:nvPr/>
        </p:nvGrpSpPr>
        <p:grpSpPr>
          <a:xfrm>
            <a:off x="11287596" y="1028700"/>
            <a:ext cx="9503497" cy="8229600"/>
            <a:chOff x="0" y="0"/>
            <a:chExt cx="4282440" cy="3708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l="-29974"/>
              </a:stretch>
            </a:blipFill>
          </p:spPr>
        </p:sp>
      </p:grpSp>
      <p:sp>
        <p:nvSpPr>
          <p:cNvPr id="7" name="AutoShape 7"/>
          <p:cNvSpPr/>
          <p:nvPr/>
        </p:nvSpPr>
        <p:spPr>
          <a:xfrm>
            <a:off x="5312019" y="1945323"/>
            <a:ext cx="1158746" cy="0"/>
          </a:xfrm>
          <a:prstGeom prst="line">
            <a:avLst/>
          </a:prstGeom>
          <a:ln w="47625" cap="flat">
            <a:solidFill>
              <a:srgbClr val="CF15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8"/>
          <p:cNvSpPr/>
          <p:nvPr/>
        </p:nvSpPr>
        <p:spPr>
          <a:xfrm>
            <a:off x="1068457" y="1028700"/>
            <a:ext cx="590496" cy="588282"/>
          </a:xfrm>
          <a:custGeom>
            <a:avLst/>
            <a:gdLst/>
            <a:ahLst/>
            <a:cxnLst/>
            <a:rect l="l" t="t" r="r" b="b"/>
            <a:pathLst>
              <a:path w="590496" h="588282">
                <a:moveTo>
                  <a:pt x="0" y="0"/>
                </a:moveTo>
                <a:lnTo>
                  <a:pt x="590496" y="0"/>
                </a:lnTo>
                <a:lnTo>
                  <a:pt x="590496" y="588282"/>
                </a:lnTo>
                <a:lnTo>
                  <a:pt x="0" y="5882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6039345" y="0"/>
            <a:ext cx="2374114" cy="1616982"/>
            <a:chOff x="0" y="0"/>
            <a:chExt cx="5475623" cy="372938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75623" cy="3729384"/>
            </a:xfrm>
            <a:custGeom>
              <a:avLst/>
              <a:gdLst/>
              <a:ahLst/>
              <a:cxnLst/>
              <a:rect l="l" t="t" r="r" b="b"/>
              <a:pathLst>
                <a:path w="5475623" h="3729384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solidFill>
              <a:srgbClr val="CF152B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5475623" cy="3729384"/>
            </a:xfrm>
            <a:custGeom>
              <a:avLst/>
              <a:gdLst/>
              <a:ahLst/>
              <a:cxnLst/>
              <a:rect l="l" t="t" r="r" b="b"/>
              <a:pathLst>
                <a:path w="5475623" h="3729384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solidFill>
              <a:srgbClr val="CF152B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2" name="Freeform 12"/>
          <p:cNvSpPr/>
          <p:nvPr/>
        </p:nvSpPr>
        <p:spPr>
          <a:xfrm>
            <a:off x="467610" y="8896540"/>
            <a:ext cx="2591151" cy="634832"/>
          </a:xfrm>
          <a:custGeom>
            <a:avLst/>
            <a:gdLst/>
            <a:ahLst/>
            <a:cxnLst/>
            <a:rect l="l" t="t" r="r" b="b"/>
            <a:pathLst>
              <a:path w="2591151" h="634832">
                <a:moveTo>
                  <a:pt x="0" y="0"/>
                </a:moveTo>
                <a:lnTo>
                  <a:pt x="2591151" y="0"/>
                </a:lnTo>
                <a:lnTo>
                  <a:pt x="2591151" y="634832"/>
                </a:lnTo>
                <a:lnTo>
                  <a:pt x="0" y="6348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028785" y="1094052"/>
            <a:ext cx="1480401" cy="457578"/>
          </a:xfrm>
          <a:custGeom>
            <a:avLst/>
            <a:gdLst/>
            <a:ahLst/>
            <a:cxnLst/>
            <a:rect l="l" t="t" r="r" b="b"/>
            <a:pathLst>
              <a:path w="1480401" h="457578">
                <a:moveTo>
                  <a:pt x="0" y="0"/>
                </a:moveTo>
                <a:lnTo>
                  <a:pt x="1480400" y="0"/>
                </a:lnTo>
                <a:lnTo>
                  <a:pt x="1480400" y="457578"/>
                </a:lnTo>
                <a:lnTo>
                  <a:pt x="0" y="4575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28700" y="856116"/>
            <a:ext cx="9725385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600"/>
              </a:lnSpc>
            </a:pPr>
            <a:r>
              <a:rPr lang="en-US" sz="6000">
                <a:solidFill>
                  <a:srgbClr val="FFFFFF"/>
                </a:solidFill>
                <a:cs typeface="B Titr" panose="00000700000000000000" pitchFamily="2" charset="-78"/>
              </a:rPr>
              <a:t>قوانین و مقررات فوتبال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631684" y="2513176"/>
            <a:ext cx="5955093" cy="50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850"/>
              </a:lnSpc>
            </a:pPr>
            <a:r>
              <a:rPr lang="en-US" sz="3500">
                <a:solidFill>
                  <a:srgbClr val="FFFFFF"/>
                </a:solidFill>
                <a:cs typeface="B Titr" panose="00000700000000000000" pitchFamily="2" charset="-78"/>
              </a:rPr>
              <a:t>مسائل اخلاقی و رفتار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19937" y="3200400"/>
            <a:ext cx="9966839" cy="200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5400"/>
              </a:lnSpc>
            </a:pPr>
            <a:r>
              <a:rPr lang="en-US" sz="3000">
                <a:solidFill>
                  <a:srgbClr val="FFFFFF"/>
                </a:solidFill>
                <a:latin typeface="IRANSansX"/>
                <a:cs typeface="B Nazanin" panose="00000400000000000000" pitchFamily="2" charset="-78"/>
              </a:rPr>
              <a:t>این شامل مقررات مربوط به رفتار بازیکنان، مربیان، و هواداران در زمان بازی و درون ورزشگاه، شامل قوانین مربوط به توقف بازی برای حملات نژادی، توهین، و خشونت است.</a:t>
            </a: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8092" y="1028700"/>
            <a:ext cx="590496" cy="588282"/>
          </a:xfrm>
          <a:custGeom>
            <a:avLst/>
            <a:gdLst/>
            <a:ahLst/>
            <a:cxnLst/>
            <a:rect l="l" t="t" r="r" b="b"/>
            <a:pathLst>
              <a:path w="590496" h="588282">
                <a:moveTo>
                  <a:pt x="0" y="0"/>
                </a:moveTo>
                <a:lnTo>
                  <a:pt x="590496" y="0"/>
                </a:lnTo>
                <a:lnTo>
                  <a:pt x="590496" y="588282"/>
                </a:lnTo>
                <a:lnTo>
                  <a:pt x="0" y="58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6640389" y="7079393"/>
            <a:ext cx="5736350" cy="3906962"/>
            <a:chOff x="0" y="0"/>
            <a:chExt cx="5475623" cy="37293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75623" cy="3729384"/>
            </a:xfrm>
            <a:custGeom>
              <a:avLst/>
              <a:gdLst/>
              <a:ahLst/>
              <a:cxnLst/>
              <a:rect l="l" t="t" r="r" b="b"/>
              <a:pathLst>
                <a:path w="5475623" h="3729384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solidFill>
              <a:srgbClr val="CF152B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475623" cy="3729384"/>
            </a:xfrm>
            <a:custGeom>
              <a:avLst/>
              <a:gdLst/>
              <a:ahLst/>
              <a:cxnLst/>
              <a:rect l="l" t="t" r="r" b="b"/>
              <a:pathLst>
                <a:path w="5475623" h="3729384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solidFill>
              <a:srgbClr val="CF152B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-1553688" y="5025626"/>
            <a:ext cx="9419060" cy="6415213"/>
            <a:chOff x="0" y="0"/>
            <a:chExt cx="5475623" cy="37293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75623" cy="3729384"/>
            </a:xfrm>
            <a:custGeom>
              <a:avLst/>
              <a:gdLst/>
              <a:ahLst/>
              <a:cxnLst/>
              <a:rect l="l" t="t" r="r" b="b"/>
              <a:pathLst>
                <a:path w="5475623" h="3729384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5475623" cy="3729384"/>
            </a:xfrm>
            <a:custGeom>
              <a:avLst/>
              <a:gdLst/>
              <a:ahLst/>
              <a:cxnLst/>
              <a:rect l="l" t="t" r="r" b="b"/>
              <a:pathLst>
                <a:path w="5475623" h="3729384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9" name="AutoShape 9"/>
          <p:cNvSpPr/>
          <p:nvPr/>
        </p:nvSpPr>
        <p:spPr>
          <a:xfrm>
            <a:off x="11953360" y="1640794"/>
            <a:ext cx="1158746" cy="0"/>
          </a:xfrm>
          <a:prstGeom prst="line">
            <a:avLst/>
          </a:prstGeom>
          <a:ln w="47625" cap="flat">
            <a:solidFill>
              <a:srgbClr val="CF15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5274221" y="754411"/>
            <a:ext cx="2591151" cy="634832"/>
          </a:xfrm>
          <a:custGeom>
            <a:avLst/>
            <a:gdLst/>
            <a:ahLst/>
            <a:cxnLst/>
            <a:rect l="l" t="t" r="r" b="b"/>
            <a:pathLst>
              <a:path w="2591151" h="634832">
                <a:moveTo>
                  <a:pt x="0" y="0"/>
                </a:moveTo>
                <a:lnTo>
                  <a:pt x="2591151" y="0"/>
                </a:lnTo>
                <a:lnTo>
                  <a:pt x="2591151" y="634832"/>
                </a:lnTo>
                <a:lnTo>
                  <a:pt x="0" y="6348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640389" y="799911"/>
            <a:ext cx="1480401" cy="457578"/>
          </a:xfrm>
          <a:custGeom>
            <a:avLst/>
            <a:gdLst/>
            <a:ahLst/>
            <a:cxnLst/>
            <a:rect l="l" t="t" r="r" b="b"/>
            <a:pathLst>
              <a:path w="1480401" h="457578">
                <a:moveTo>
                  <a:pt x="0" y="0"/>
                </a:moveTo>
                <a:lnTo>
                  <a:pt x="1480400" y="0"/>
                </a:lnTo>
                <a:lnTo>
                  <a:pt x="1480400" y="457578"/>
                </a:lnTo>
                <a:lnTo>
                  <a:pt x="0" y="4575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210369" y="1795746"/>
            <a:ext cx="4179963" cy="7924100"/>
          </a:xfrm>
          <a:custGeom>
            <a:avLst/>
            <a:gdLst/>
            <a:ahLst/>
            <a:cxnLst/>
            <a:rect l="l" t="t" r="r" b="b"/>
            <a:pathLst>
              <a:path w="4179963" h="7924100">
                <a:moveTo>
                  <a:pt x="0" y="0"/>
                </a:moveTo>
                <a:lnTo>
                  <a:pt x="4179962" y="0"/>
                </a:lnTo>
                <a:lnTo>
                  <a:pt x="4179962" y="7924099"/>
                </a:lnTo>
                <a:lnTo>
                  <a:pt x="0" y="79240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7483790" y="713052"/>
            <a:ext cx="9725385" cy="798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050"/>
              </a:lnSpc>
            </a:pPr>
            <a:r>
              <a:rPr lang="en-US" sz="5500">
                <a:solidFill>
                  <a:srgbClr val="FFFFFF"/>
                </a:solidFill>
                <a:cs typeface="B Titr" panose="00000700000000000000" pitchFamily="2" charset="-78"/>
              </a:rPr>
              <a:t>تاکتیک‌های بازی در فوتبال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772327" y="2171900"/>
            <a:ext cx="5955093" cy="50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850"/>
              </a:lnSpc>
            </a:pPr>
            <a:r>
              <a:rPr lang="en-US" sz="3500">
                <a:solidFill>
                  <a:srgbClr val="FFFFFF"/>
                </a:solidFill>
                <a:latin typeface="IRANSansX Bold"/>
                <a:cs typeface="B Titr" panose="00000700000000000000" pitchFamily="2" charset="-78"/>
              </a:rPr>
              <a:t>تاکتیک ۳-۵-۲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760580" y="2859124"/>
            <a:ext cx="9966839" cy="2019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5400"/>
              </a:lnSpc>
            </a:pPr>
            <a:r>
              <a:rPr lang="en-US" sz="3000">
                <a:solidFill>
                  <a:srgbClr val="FFFFFF"/>
                </a:solidFill>
                <a:latin typeface="IRANSansX"/>
                <a:cs typeface="B Nazanin" panose="00000400000000000000" pitchFamily="2" charset="-78"/>
              </a:rPr>
              <a:t>در این سیستم، سه بازیکن در خط دفاعی، پنج بازیکن در خط وسط، و دو بازیکن در خط حمله قرار می‌گیرند. این سیستم برای ایجاد فشار در وسط زمین و حمله از طریق کنترل توپ و ایجاد فرصت‌های حمله استفاده می‌شود.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9313252" y="-244639"/>
            <a:ext cx="8764604" cy="5969471"/>
            <a:chOff x="0" y="0"/>
            <a:chExt cx="5475623" cy="37293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75623" cy="3729384"/>
            </a:xfrm>
            <a:custGeom>
              <a:avLst/>
              <a:gdLst/>
              <a:ahLst/>
              <a:cxnLst/>
              <a:rect l="l" t="t" r="r" b="b"/>
              <a:pathLst>
                <a:path w="5475623" h="3729384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solidFill>
              <a:srgbClr val="CF152B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5475623" cy="3729384"/>
            </a:xfrm>
            <a:custGeom>
              <a:avLst/>
              <a:gdLst/>
              <a:ahLst/>
              <a:cxnLst/>
              <a:rect l="l" t="t" r="r" b="b"/>
              <a:pathLst>
                <a:path w="5475623" h="3729384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solidFill>
              <a:srgbClr val="CF152B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560902" y="0"/>
            <a:ext cx="8214048" cy="5594494"/>
            <a:chOff x="0" y="0"/>
            <a:chExt cx="5475623" cy="372938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75623" cy="3729384"/>
            </a:xfrm>
            <a:custGeom>
              <a:avLst/>
              <a:gdLst/>
              <a:ahLst/>
              <a:cxnLst/>
              <a:rect l="l" t="t" r="r" b="b"/>
              <a:pathLst>
                <a:path w="5475623" h="3729384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solidFill>
              <a:srgbClr val="CF152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5475623" cy="3729384"/>
            </a:xfrm>
            <a:custGeom>
              <a:avLst/>
              <a:gdLst/>
              <a:ahLst/>
              <a:cxnLst/>
              <a:rect l="l" t="t" r="r" b="b"/>
              <a:pathLst>
                <a:path w="5475623" h="3729384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blipFill>
              <a:blip r:embed="rId2"/>
              <a:stretch>
                <a:fillRect l="-10746"/>
              </a:stretch>
            </a:blip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38092" y="4564692"/>
            <a:ext cx="8764604" cy="5969471"/>
            <a:chOff x="0" y="0"/>
            <a:chExt cx="5475623" cy="372938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475623" cy="3729384"/>
            </a:xfrm>
            <a:custGeom>
              <a:avLst/>
              <a:gdLst/>
              <a:ahLst/>
              <a:cxnLst/>
              <a:rect l="l" t="t" r="r" b="b"/>
              <a:pathLst>
                <a:path w="5475623" h="3729384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solidFill>
              <a:srgbClr val="CF152B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475623" cy="3729384"/>
            </a:xfrm>
            <a:custGeom>
              <a:avLst/>
              <a:gdLst/>
              <a:ahLst/>
              <a:cxnLst/>
              <a:rect l="l" t="t" r="r" b="b"/>
              <a:pathLst>
                <a:path w="5475623" h="3729384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solidFill>
              <a:srgbClr val="CF152B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346854" y="4694003"/>
            <a:ext cx="8214048" cy="5594494"/>
            <a:chOff x="0" y="0"/>
            <a:chExt cx="5475623" cy="372938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475623" cy="3729384"/>
            </a:xfrm>
            <a:custGeom>
              <a:avLst/>
              <a:gdLst/>
              <a:ahLst/>
              <a:cxnLst/>
              <a:rect l="l" t="t" r="r" b="b"/>
              <a:pathLst>
                <a:path w="5475623" h="3729384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solidFill>
              <a:srgbClr val="CF152B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5475623" cy="3729384"/>
            </a:xfrm>
            <a:custGeom>
              <a:avLst/>
              <a:gdLst/>
              <a:ahLst/>
              <a:cxnLst/>
              <a:rect l="l" t="t" r="r" b="b"/>
              <a:pathLst>
                <a:path w="5475623" h="3729384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blipFill>
              <a:blip r:embed="rId3"/>
              <a:stretch>
                <a:fillRect l="-10811" r="-10811"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>
            <a:off x="1038092" y="1028700"/>
            <a:ext cx="590496" cy="588282"/>
          </a:xfrm>
          <a:custGeom>
            <a:avLst/>
            <a:gdLst/>
            <a:ahLst/>
            <a:cxnLst/>
            <a:rect l="l" t="t" r="r" b="b"/>
            <a:pathLst>
              <a:path w="590496" h="588282">
                <a:moveTo>
                  <a:pt x="0" y="0"/>
                </a:moveTo>
                <a:lnTo>
                  <a:pt x="590496" y="0"/>
                </a:lnTo>
                <a:lnTo>
                  <a:pt x="590496" y="588282"/>
                </a:lnTo>
                <a:lnTo>
                  <a:pt x="0" y="588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AutoShape 15"/>
          <p:cNvSpPr/>
          <p:nvPr/>
        </p:nvSpPr>
        <p:spPr>
          <a:xfrm>
            <a:off x="6091759" y="1723708"/>
            <a:ext cx="1158746" cy="0"/>
          </a:xfrm>
          <a:prstGeom prst="line">
            <a:avLst/>
          </a:prstGeom>
          <a:ln w="47625" cap="flat">
            <a:solidFill>
              <a:srgbClr val="CF152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588485" y="8625205"/>
            <a:ext cx="2439911" cy="1661795"/>
            <a:chOff x="0" y="0"/>
            <a:chExt cx="5475623" cy="372938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475623" cy="3729384"/>
            </a:xfrm>
            <a:custGeom>
              <a:avLst/>
              <a:gdLst/>
              <a:ahLst/>
              <a:cxnLst/>
              <a:rect l="l" t="t" r="r" b="b"/>
              <a:pathLst>
                <a:path w="5475623" h="3729384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solidFill>
              <a:srgbClr val="CF152B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5475623" cy="3729384"/>
            </a:xfrm>
            <a:custGeom>
              <a:avLst/>
              <a:gdLst/>
              <a:ahLst/>
              <a:cxnLst/>
              <a:rect l="l" t="t" r="r" b="b"/>
              <a:pathLst>
                <a:path w="5475623" h="3729384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solidFill>
              <a:srgbClr val="CF152B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16039345" y="0"/>
            <a:ext cx="2439911" cy="1661795"/>
            <a:chOff x="0" y="0"/>
            <a:chExt cx="5475623" cy="372938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475623" cy="3729384"/>
            </a:xfrm>
            <a:custGeom>
              <a:avLst/>
              <a:gdLst/>
              <a:ahLst/>
              <a:cxnLst/>
              <a:rect l="l" t="t" r="r" b="b"/>
              <a:pathLst>
                <a:path w="5475623" h="3729384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solidFill>
              <a:srgbClr val="CF152B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5475623" cy="3729384"/>
            </a:xfrm>
            <a:custGeom>
              <a:avLst/>
              <a:gdLst/>
              <a:ahLst/>
              <a:cxnLst/>
              <a:rect l="l" t="t" r="r" b="b"/>
              <a:pathLst>
                <a:path w="5475623" h="3729384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solidFill>
              <a:srgbClr val="CF152B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22" name="Freeform 22"/>
          <p:cNvSpPr/>
          <p:nvPr/>
        </p:nvSpPr>
        <p:spPr>
          <a:xfrm>
            <a:off x="588485" y="3823106"/>
            <a:ext cx="2591151" cy="634832"/>
          </a:xfrm>
          <a:custGeom>
            <a:avLst/>
            <a:gdLst/>
            <a:ahLst/>
            <a:cxnLst/>
            <a:rect l="l" t="t" r="r" b="b"/>
            <a:pathLst>
              <a:path w="2591151" h="634832">
                <a:moveTo>
                  <a:pt x="0" y="0"/>
                </a:moveTo>
                <a:lnTo>
                  <a:pt x="2591151" y="0"/>
                </a:lnTo>
                <a:lnTo>
                  <a:pt x="2591151" y="634832"/>
                </a:lnTo>
                <a:lnTo>
                  <a:pt x="0" y="6348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6294549" y="5267254"/>
            <a:ext cx="1480401" cy="457578"/>
          </a:xfrm>
          <a:custGeom>
            <a:avLst/>
            <a:gdLst/>
            <a:ahLst/>
            <a:cxnLst/>
            <a:rect l="l" t="t" r="r" b="b"/>
            <a:pathLst>
              <a:path w="1480401" h="457578">
                <a:moveTo>
                  <a:pt x="0" y="0"/>
                </a:moveTo>
                <a:lnTo>
                  <a:pt x="1480401" y="0"/>
                </a:lnTo>
                <a:lnTo>
                  <a:pt x="1480401" y="457578"/>
                </a:lnTo>
                <a:lnTo>
                  <a:pt x="0" y="4575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808440" y="783177"/>
            <a:ext cx="9725385" cy="798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050"/>
              </a:lnSpc>
            </a:pPr>
            <a:r>
              <a:rPr lang="en-US" sz="5500">
                <a:solidFill>
                  <a:srgbClr val="FFFFFF"/>
                </a:solidFill>
                <a:cs typeface="B Titr" panose="00000700000000000000" pitchFamily="2" charset="-78"/>
              </a:rPr>
              <a:t>رویدادهای بزرگ فوتبال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28700" y="2247972"/>
            <a:ext cx="9384715" cy="50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850"/>
              </a:lnSpc>
            </a:pPr>
            <a:r>
              <a:rPr lang="en-US" sz="3500">
                <a:solidFill>
                  <a:srgbClr val="FFFFFF"/>
                </a:solidFill>
                <a:latin typeface="IRANSansX Bold"/>
                <a:cs typeface="B Titr" panose="00000700000000000000" pitchFamily="2" charset="-78"/>
              </a:rPr>
              <a:t>کاپیتال وان </a:t>
            </a:r>
            <a:r>
              <a:rPr lang="en-US" sz="3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(COPA LIBERTADORES)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313252" y="5929630"/>
            <a:ext cx="8563596" cy="338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5400"/>
              </a:lnSpc>
            </a:pPr>
            <a:r>
              <a:rPr lang="en-US" sz="3000">
                <a:solidFill>
                  <a:srgbClr val="FFFFFF"/>
                </a:solidFill>
                <a:latin typeface="IRANSansX"/>
                <a:cs typeface="B Nazanin" panose="00000400000000000000" pitchFamily="2" charset="-78"/>
              </a:rPr>
              <a:t>کاپیتال وان یک رقابت فوتبال میان تیم‌های باشگاهی در قاره آمریکای جنوبی است که توسط کنفدراسیون فوتبال آمریکای جنوبی </a:t>
            </a:r>
            <a:r>
              <a:rPr lang="fa-IR" sz="3000">
                <a:solidFill>
                  <a:srgbClr val="FFFFFF"/>
                </a:solidFill>
                <a:latin typeface="IRANSansX"/>
                <a:cs typeface="B Nazanin" panose="00000400000000000000" pitchFamily="2" charset="-78"/>
              </a:rPr>
              <a:t>  </a:t>
            </a:r>
            <a:r>
              <a:rPr lang="en-US" sz="3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(CONMEBOL) </a:t>
            </a:r>
            <a:r>
              <a:rPr lang="fa-IR" sz="3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>
                <a:solidFill>
                  <a:srgbClr val="FFFFFF"/>
                </a:solidFill>
                <a:latin typeface="IRANSansX"/>
                <a:cs typeface="B Nazanin" panose="00000400000000000000" pitchFamily="2" charset="-78"/>
              </a:rPr>
              <a:t>برگزار می‌شود. این رقابت‌ها شامل تیم‌های از کشورهای آرژانتین، برزیل، اوروگوئه و دیگر کشورهای آمریکای جنوبی است.</a:t>
            </a: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193</Words>
  <Application>Microsoft Office PowerPoint</Application>
  <PresentationFormat>Custom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IRANSansX</vt:lpstr>
      <vt:lpstr>Arial</vt:lpstr>
      <vt:lpstr>Montserrat Semi-Bold</vt:lpstr>
      <vt:lpstr>B Titr</vt:lpstr>
      <vt:lpstr>Calibri</vt:lpstr>
      <vt:lpstr>IRANSansX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پاورپوینت فوتبال</dc:title>
  <dc:creator>Hamed</dc:creator>
  <cp:lastModifiedBy>Hamed</cp:lastModifiedBy>
  <cp:revision>14</cp:revision>
  <dcterms:created xsi:type="dcterms:W3CDTF">2006-08-16T00:00:00Z</dcterms:created>
  <dcterms:modified xsi:type="dcterms:W3CDTF">2024-03-30T12:55:16Z</dcterms:modified>
  <dc:identifier>DAGA-hu0Wtc</dc:identifier>
</cp:coreProperties>
</file>