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7" r:id="rId4"/>
    <p:sldId id="276" r:id="rId5"/>
    <p:sldId id="348" r:id="rId6"/>
  </p:sldIdLst>
  <p:sldSz cx="12192000" cy="6858000"/>
  <p:notesSz cx="6858000" cy="9144000"/>
  <p:embeddedFontLst>
    <p:embeddedFont>
      <p:font typeface="B Nazanin" panose="00000400000000000000" pitchFamily="2" charset="-78"/>
      <p:regular r:id="rId7"/>
      <p:bold r:id="rId8"/>
    </p:embeddedFont>
    <p:embeddedFont>
      <p:font typeface="B Titr Bold" panose="00000700000000000000" pitchFamily="2" charset="-7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987AA-41FF-853B-A0C8-5E06055A3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7E3A2-C687-F00C-FF91-E4498BB63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7C31E-0228-AC58-A86C-234DAEF6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D1572-6499-A981-7257-82EE4F17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FB3E9-E413-FEEA-53FC-B63180CE1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98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E52F-1E59-EA8A-4314-3B61A0396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6F69F-844B-9EA5-2C2B-F739B3FDF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73D42-92AC-F5D9-D57C-46E6418BA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C01E5-3646-0DED-838D-676179AE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A2AF6-853E-06A5-F0FA-FD98828E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5090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7C46D1-57B4-2302-D04F-628397916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AF88D-FE58-4AAE-9039-82903B793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DCEE5-0BFE-23BE-CEC8-0F1408EA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08C2E-6BC7-2403-AFC9-6536DA1F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402DA4-8905-DB66-C3EF-DDE4828A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071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8AEF-2010-70B1-DA95-5ADD3E00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5701F-78E9-A289-B5CB-E2C019E0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C730B-6DBA-C8CF-20D0-BDDBA37E8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D912-51E5-7452-2E54-1ACFFC2B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C9871-EB5A-12FA-77F8-37BE29CBF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0298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B3AE2-7F89-FA77-24F9-4495E811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27557-9C96-530C-BDC9-82E326AB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5C9AE-5AA0-7255-D1BE-19D87963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E527E-E20B-C233-4AD7-84B92C688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7FCE-2BF6-8208-6A51-25007059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3011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07CF9-890A-D935-12C2-E6B9928E3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2E066-0E8F-F29B-1147-7FB7482E9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FBB8DC-7F38-1617-5DF0-E37266A8C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ABC5A-46B2-A569-797D-AFA3C8E2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6DA7B-47FB-E7E1-6E98-109AF317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7B522-2115-291C-5DC3-4796010E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316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BD47-C314-C4F8-9AB8-D17DD8E4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991AC-7E9D-8516-C289-C29BF75C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FBABA-780A-7DCB-5730-01BC6EF1A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5D601-03A5-DDC3-6B08-466443774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0FEFA-585B-6270-2727-832B07EEB2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E7BDD-D00A-E940-60FD-830E0FBE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E8336D-127A-EEB0-E0E6-56A6E4F8E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C0E422-B756-74CA-C4B7-2C24730F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1351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753EF-327D-D4A8-FE34-4223D0ED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A3B6F-D2FC-F327-DF0C-C0C184B8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E8C9D-2978-E013-5B8E-3E401175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6A3EA-4A74-EFBB-B310-3EC627C9D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42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6A292-85FA-5FCB-600C-30723EB5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2F962-8074-97E2-3B5E-2007F07E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28FAD-3A49-2B3F-D9D1-3185D9C1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950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6B32-731B-2CC0-A4BA-B066C270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701DE-0FBA-7FA3-C84C-534A357E4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4122F-A80E-A70A-DB0A-FABBF97E1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6D2B12-DAAA-4CE3-C137-14BC4822F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F46EA-B44A-2FFA-FC7D-BA0F06603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98C74-99A1-AD24-4DF2-4BB05936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65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8EC7-7D8C-B4FE-FB1F-621A6CE3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F9633-29CE-DCE1-72DD-775397A7C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4FAB3-6FD4-B7FE-94A3-DFA82DB8D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003B0-5DA1-1DF1-19D1-491E5A026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DB2F-4C27-8016-3374-8576DEC4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DA709-7412-0625-EC41-CC8E920C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803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C619F-E8BE-CB94-A038-824DF3045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E7298-CC11-D662-4B30-6ACF624BB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4D71-3697-486E-B15E-A8742E0D6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83C35-07EB-4E62-8126-F0CE7EF936B9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A686C-D919-2778-1F53-CB7E6705F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BEA18-E6A3-E619-FB2A-E442572C9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1F108-BC7C-4526-A4D2-CCC45C43B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0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038278" y="-4410572"/>
            <a:ext cx="15679146" cy="1567914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52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  <a:spcBef>
                  <a:spcPct val="0"/>
                </a:spcBef>
              </a:pPr>
              <a:endParaRPr sz="1067"/>
            </a:p>
          </p:txBody>
        </p:sp>
      </p:grpSp>
      <p:sp>
        <p:nvSpPr>
          <p:cNvPr id="5" name="Freeform 5"/>
          <p:cNvSpPr/>
          <p:nvPr/>
        </p:nvSpPr>
        <p:spPr>
          <a:xfrm>
            <a:off x="-266700" y="454983"/>
            <a:ext cx="5314505" cy="6403017"/>
          </a:xfrm>
          <a:custGeom>
            <a:avLst/>
            <a:gdLst/>
            <a:ahLst/>
            <a:cxnLst/>
            <a:rect l="l" t="t" r="r" b="b"/>
            <a:pathLst>
              <a:path w="7971757" h="9604526">
                <a:moveTo>
                  <a:pt x="0" y="0"/>
                </a:moveTo>
                <a:lnTo>
                  <a:pt x="7971757" y="0"/>
                </a:lnTo>
                <a:lnTo>
                  <a:pt x="7971757" y="9604526"/>
                </a:lnTo>
                <a:lnTo>
                  <a:pt x="0" y="96045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698738" y="2767227"/>
            <a:ext cx="3400455" cy="4090773"/>
          </a:xfrm>
          <a:custGeom>
            <a:avLst/>
            <a:gdLst/>
            <a:ahLst/>
            <a:cxnLst/>
            <a:rect l="l" t="t" r="r" b="b"/>
            <a:pathLst>
              <a:path w="5100683" h="6136160">
                <a:moveTo>
                  <a:pt x="0" y="0"/>
                </a:moveTo>
                <a:lnTo>
                  <a:pt x="5100682" y="0"/>
                </a:lnTo>
                <a:lnTo>
                  <a:pt x="5100682" y="6136160"/>
                </a:lnTo>
                <a:lnTo>
                  <a:pt x="0" y="6136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42169">
            <a:off x="317860" y="4742502"/>
            <a:ext cx="735881" cy="614461"/>
          </a:xfrm>
          <a:custGeom>
            <a:avLst/>
            <a:gdLst/>
            <a:ahLst/>
            <a:cxnLst/>
            <a:rect l="l" t="t" r="r" b="b"/>
            <a:pathLst>
              <a:path w="1103822" h="921691">
                <a:moveTo>
                  <a:pt x="0" y="0"/>
                </a:moveTo>
                <a:lnTo>
                  <a:pt x="1103822" y="0"/>
                </a:lnTo>
                <a:lnTo>
                  <a:pt x="1103822" y="921691"/>
                </a:lnTo>
                <a:lnTo>
                  <a:pt x="0" y="9216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1223334" y="454983"/>
            <a:ext cx="565732" cy="463193"/>
          </a:xfrm>
          <a:custGeom>
            <a:avLst/>
            <a:gdLst/>
            <a:ahLst/>
            <a:cxnLst/>
            <a:rect l="l" t="t" r="r" b="b"/>
            <a:pathLst>
              <a:path w="848598" h="694790">
                <a:moveTo>
                  <a:pt x="0" y="0"/>
                </a:moveTo>
                <a:lnTo>
                  <a:pt x="848598" y="0"/>
                </a:lnTo>
                <a:lnTo>
                  <a:pt x="848598" y="694790"/>
                </a:lnTo>
                <a:lnTo>
                  <a:pt x="0" y="69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817413" y="685800"/>
            <a:ext cx="1163104" cy="1150019"/>
          </a:xfrm>
          <a:custGeom>
            <a:avLst/>
            <a:gdLst/>
            <a:ahLst/>
            <a:cxnLst/>
            <a:rect l="l" t="t" r="r" b="b"/>
            <a:pathLst>
              <a:path w="1744656" h="1725028">
                <a:moveTo>
                  <a:pt x="0" y="0"/>
                </a:moveTo>
                <a:lnTo>
                  <a:pt x="1744656" y="0"/>
                </a:lnTo>
                <a:lnTo>
                  <a:pt x="1744656" y="1725028"/>
                </a:lnTo>
                <a:lnTo>
                  <a:pt x="0" y="17250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531387" y="6036078"/>
            <a:ext cx="2203626" cy="2203626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92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  <a:spcBef>
                  <a:spcPct val="0"/>
                </a:spcBef>
              </a:pPr>
              <a:endParaRPr sz="1067"/>
            </a:p>
          </p:txBody>
        </p:sp>
      </p:grpSp>
      <p:sp>
        <p:nvSpPr>
          <p:cNvPr id="13" name="Freeform 13"/>
          <p:cNvSpPr/>
          <p:nvPr/>
        </p:nvSpPr>
        <p:spPr>
          <a:xfrm rot="-1693413">
            <a:off x="10828730" y="5354451"/>
            <a:ext cx="800481" cy="1458736"/>
          </a:xfrm>
          <a:custGeom>
            <a:avLst/>
            <a:gdLst/>
            <a:ahLst/>
            <a:cxnLst/>
            <a:rect l="l" t="t" r="r" b="b"/>
            <a:pathLst>
              <a:path w="1200722" h="2188104">
                <a:moveTo>
                  <a:pt x="0" y="0"/>
                </a:moveTo>
                <a:lnTo>
                  <a:pt x="1200723" y="0"/>
                </a:lnTo>
                <a:lnTo>
                  <a:pt x="1200723" y="2188105"/>
                </a:lnTo>
                <a:lnTo>
                  <a:pt x="0" y="21881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6399510" y="2087776"/>
            <a:ext cx="5233690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60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cs typeface="B Titr Bold"/>
              </a:rPr>
              <a:t>پاورپوینت جامع روش تدریس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72822" y="3087108"/>
            <a:ext cx="2887067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66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B Nazanin"/>
                <a:cs typeface="B Nazanin"/>
              </a:rPr>
              <a:t>نام دانشجو</a:t>
            </a:r>
            <a:r>
              <a:rPr lang="fa-IR" sz="3200">
                <a:solidFill>
                  <a:srgbClr val="000000"/>
                </a:solidFill>
                <a:latin typeface="B Nazanin"/>
                <a:cs typeface="B Nazanin"/>
              </a:rPr>
              <a:t> /</a:t>
            </a:r>
            <a:r>
              <a:rPr lang="en-US" sz="3200">
                <a:solidFill>
                  <a:srgbClr val="000000"/>
                </a:solidFill>
                <a:latin typeface="B Nazanin"/>
                <a:cs typeface="B Nazanin"/>
              </a:rPr>
              <a:t> دانش‌آموز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7672" y="2563217"/>
            <a:ext cx="9880204" cy="98802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52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</a:pPr>
              <a:endParaRPr sz="1067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7268" y="-929370"/>
            <a:ext cx="1795242" cy="17952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9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</a:pPr>
              <a:endParaRPr sz="1067"/>
            </a:p>
          </p:txBody>
        </p:sp>
      </p:grpSp>
      <p:sp>
        <p:nvSpPr>
          <p:cNvPr id="8" name="Freeform 8"/>
          <p:cNvSpPr/>
          <p:nvPr/>
        </p:nvSpPr>
        <p:spPr>
          <a:xfrm>
            <a:off x="6255292" y="1377335"/>
            <a:ext cx="6590319" cy="5541359"/>
          </a:xfrm>
          <a:custGeom>
            <a:avLst/>
            <a:gdLst/>
            <a:ahLst/>
            <a:cxnLst/>
            <a:rect l="l" t="t" r="r" b="b"/>
            <a:pathLst>
              <a:path w="9885478" h="8312039">
                <a:moveTo>
                  <a:pt x="0" y="0"/>
                </a:moveTo>
                <a:lnTo>
                  <a:pt x="9885478" y="0"/>
                </a:lnTo>
                <a:lnTo>
                  <a:pt x="9885478" y="8312039"/>
                </a:lnTo>
                <a:lnTo>
                  <a:pt x="0" y="8312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47408">
            <a:off x="11044146" y="2062392"/>
            <a:ext cx="1108329" cy="1001653"/>
          </a:xfrm>
          <a:custGeom>
            <a:avLst/>
            <a:gdLst/>
            <a:ahLst/>
            <a:cxnLst/>
            <a:rect l="l" t="t" r="r" b="b"/>
            <a:pathLst>
              <a:path w="1662494" h="1502479">
                <a:moveTo>
                  <a:pt x="0" y="0"/>
                </a:moveTo>
                <a:lnTo>
                  <a:pt x="1662494" y="0"/>
                </a:lnTo>
                <a:lnTo>
                  <a:pt x="1662494" y="1502478"/>
                </a:lnTo>
                <a:lnTo>
                  <a:pt x="0" y="1502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481903" y="402302"/>
            <a:ext cx="5347791" cy="677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60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cs typeface="B Titr Bold"/>
              </a:rPr>
              <a:t>معرفی اولیه روش‌های تدریس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46460" y="1191853"/>
            <a:ext cx="581867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66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cs typeface="B Nazanin"/>
              </a:rPr>
              <a:t>روش‌های فناوری محور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81241" y="2248559"/>
            <a:ext cx="3666431" cy="428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546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cs typeface="B Titr Bold"/>
              </a:rPr>
              <a:t>استفاده از نرم‌افزارهای آموزشی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6614" y="2767660"/>
            <a:ext cx="5818678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546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cs typeface="B Nazanin"/>
              </a:rPr>
              <a:t>مانند سیستم‌های مدیریت یادگیری و نرم‌افزارهای تعاملی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82072" y="3979663"/>
            <a:ext cx="4165600" cy="428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546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cs typeface="B Titr Bold"/>
              </a:rPr>
              <a:t>استفاده از پلتفرم‌های آموزشی آنلاین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6614" y="4531267"/>
            <a:ext cx="581867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546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 Nazanin"/>
                <a:cs typeface="B Nazanin"/>
              </a:rPr>
              <a:t>فراهم کردن فرصت‌های آموزشی از راه دور و دسترسی به منابع آموزشی اینترنتی.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140331" y="5543643"/>
            <a:ext cx="13613339" cy="1361333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52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  <a:spcBef>
                  <a:spcPct val="0"/>
                </a:spcBef>
              </a:pPr>
              <a:endParaRPr sz="1067"/>
            </a:p>
          </p:txBody>
        </p:sp>
      </p:grpSp>
      <p:sp>
        <p:nvSpPr>
          <p:cNvPr id="5" name="Freeform 5"/>
          <p:cNvSpPr/>
          <p:nvPr/>
        </p:nvSpPr>
        <p:spPr>
          <a:xfrm>
            <a:off x="294855" y="2727913"/>
            <a:ext cx="4241424" cy="4130087"/>
          </a:xfrm>
          <a:custGeom>
            <a:avLst/>
            <a:gdLst/>
            <a:ahLst/>
            <a:cxnLst/>
            <a:rect l="l" t="t" r="r" b="b"/>
            <a:pathLst>
              <a:path w="6362136" h="6195130">
                <a:moveTo>
                  <a:pt x="0" y="0"/>
                </a:moveTo>
                <a:lnTo>
                  <a:pt x="6362136" y="0"/>
                </a:lnTo>
                <a:lnTo>
                  <a:pt x="6362136" y="6195130"/>
                </a:lnTo>
                <a:lnTo>
                  <a:pt x="0" y="61951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41956" y="1895151"/>
            <a:ext cx="134404" cy="134404"/>
          </a:xfrm>
          <a:custGeom>
            <a:avLst/>
            <a:gdLst/>
            <a:ahLst/>
            <a:cxnLst/>
            <a:rect l="l" t="t" r="r" b="b"/>
            <a:pathLst>
              <a:path w="201606" h="201606">
                <a:moveTo>
                  <a:pt x="0" y="0"/>
                </a:moveTo>
                <a:lnTo>
                  <a:pt x="201606" y="0"/>
                </a:lnTo>
                <a:lnTo>
                  <a:pt x="201606" y="201607"/>
                </a:lnTo>
                <a:lnTo>
                  <a:pt x="0" y="201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41956" y="3961041"/>
            <a:ext cx="134404" cy="134404"/>
          </a:xfrm>
          <a:custGeom>
            <a:avLst/>
            <a:gdLst/>
            <a:ahLst/>
            <a:cxnLst/>
            <a:rect l="l" t="t" r="r" b="b"/>
            <a:pathLst>
              <a:path w="201606" h="201606">
                <a:moveTo>
                  <a:pt x="0" y="0"/>
                </a:moveTo>
                <a:lnTo>
                  <a:pt x="201606" y="0"/>
                </a:lnTo>
                <a:lnTo>
                  <a:pt x="201606" y="201606"/>
                </a:lnTo>
                <a:lnTo>
                  <a:pt x="0" y="201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36015" flipH="1">
            <a:off x="3336204" y="4827676"/>
            <a:ext cx="579681" cy="484033"/>
          </a:xfrm>
          <a:custGeom>
            <a:avLst/>
            <a:gdLst/>
            <a:ahLst/>
            <a:cxnLst/>
            <a:rect l="l" t="t" r="r" b="b"/>
            <a:pathLst>
              <a:path w="869521" h="726050">
                <a:moveTo>
                  <a:pt x="869521" y="0"/>
                </a:moveTo>
                <a:lnTo>
                  <a:pt x="0" y="0"/>
                </a:lnTo>
                <a:lnTo>
                  <a:pt x="0" y="726050"/>
                </a:lnTo>
                <a:lnTo>
                  <a:pt x="869521" y="726050"/>
                </a:lnTo>
                <a:lnTo>
                  <a:pt x="86952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316354">
            <a:off x="638227" y="561874"/>
            <a:ext cx="497227" cy="472366"/>
          </a:xfrm>
          <a:custGeom>
            <a:avLst/>
            <a:gdLst/>
            <a:ahLst/>
            <a:cxnLst/>
            <a:rect l="l" t="t" r="r" b="b"/>
            <a:pathLst>
              <a:path w="745841" h="708549">
                <a:moveTo>
                  <a:pt x="0" y="0"/>
                </a:moveTo>
                <a:lnTo>
                  <a:pt x="745842" y="0"/>
                </a:lnTo>
                <a:lnTo>
                  <a:pt x="745842" y="708549"/>
                </a:lnTo>
                <a:lnTo>
                  <a:pt x="0" y="7085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78382">
            <a:off x="1722018" y="2045071"/>
            <a:ext cx="612136" cy="534854"/>
          </a:xfrm>
          <a:custGeom>
            <a:avLst/>
            <a:gdLst/>
            <a:ahLst/>
            <a:cxnLst/>
            <a:rect l="l" t="t" r="r" b="b"/>
            <a:pathLst>
              <a:path w="918204" h="802281">
                <a:moveTo>
                  <a:pt x="0" y="0"/>
                </a:moveTo>
                <a:lnTo>
                  <a:pt x="918204" y="0"/>
                </a:lnTo>
                <a:lnTo>
                  <a:pt x="918204" y="802280"/>
                </a:lnTo>
                <a:lnTo>
                  <a:pt x="0" y="8022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643039" y="328818"/>
            <a:ext cx="6905923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66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cs typeface="B Titr Bold"/>
              </a:rPr>
              <a:t>تأثیر روش‌های تدریس بر موفقیت دانش‌آموزان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836393" y="1934091"/>
            <a:ext cx="1733351" cy="39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67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cs typeface="B Titr Bold"/>
              </a:rPr>
              <a:t>تنوع در یادگیری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963794" y="2471725"/>
            <a:ext cx="6650431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546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B Nazanin"/>
                <a:cs typeface="B Nazanin"/>
              </a:rPr>
              <a:t>استفاده از روش‌های متنوع تدریس، به دانش‌آموزان با تفاوت‌های سبک‌های یادگیری شان تطبیق می‌دهد و این امر می‌تواند باعث بهبود عملکرد و موفقیت آن‌ها شود.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45563" y="4080613"/>
            <a:ext cx="12086480" cy="120864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52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  <a:spcBef>
                  <a:spcPct val="0"/>
                </a:spcBef>
              </a:pPr>
              <a:endParaRPr sz="1067"/>
            </a:p>
          </p:txBody>
        </p:sp>
      </p:grpSp>
      <p:sp>
        <p:nvSpPr>
          <p:cNvPr id="5" name="Freeform 5"/>
          <p:cNvSpPr/>
          <p:nvPr/>
        </p:nvSpPr>
        <p:spPr>
          <a:xfrm>
            <a:off x="6430806" y="2612197"/>
            <a:ext cx="5645389" cy="4245803"/>
          </a:xfrm>
          <a:custGeom>
            <a:avLst/>
            <a:gdLst/>
            <a:ahLst/>
            <a:cxnLst/>
            <a:rect l="l" t="t" r="r" b="b"/>
            <a:pathLst>
              <a:path w="8468084" h="6368705">
                <a:moveTo>
                  <a:pt x="0" y="0"/>
                </a:moveTo>
                <a:lnTo>
                  <a:pt x="8468084" y="0"/>
                </a:lnTo>
                <a:lnTo>
                  <a:pt x="8468084" y="6368705"/>
                </a:lnTo>
                <a:lnTo>
                  <a:pt x="0" y="6368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36015" flipH="1">
            <a:off x="10599685" y="1630502"/>
            <a:ext cx="735881" cy="614461"/>
          </a:xfrm>
          <a:custGeom>
            <a:avLst/>
            <a:gdLst/>
            <a:ahLst/>
            <a:cxnLst/>
            <a:rect l="l" t="t" r="r" b="b"/>
            <a:pathLst>
              <a:path w="1103822" h="921691">
                <a:moveTo>
                  <a:pt x="1103821" y="0"/>
                </a:moveTo>
                <a:lnTo>
                  <a:pt x="0" y="0"/>
                </a:lnTo>
                <a:lnTo>
                  <a:pt x="0" y="921691"/>
                </a:lnTo>
                <a:lnTo>
                  <a:pt x="1103821" y="921691"/>
                </a:lnTo>
                <a:lnTo>
                  <a:pt x="1103821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157715">
            <a:off x="8222657" y="1787351"/>
            <a:ext cx="590080" cy="560576"/>
          </a:xfrm>
          <a:custGeom>
            <a:avLst/>
            <a:gdLst/>
            <a:ahLst/>
            <a:cxnLst/>
            <a:rect l="l" t="t" r="r" b="b"/>
            <a:pathLst>
              <a:path w="885120" h="840864">
                <a:moveTo>
                  <a:pt x="0" y="0"/>
                </a:moveTo>
                <a:lnTo>
                  <a:pt x="885120" y="0"/>
                </a:lnTo>
                <a:lnTo>
                  <a:pt x="885120" y="840864"/>
                </a:lnTo>
                <a:lnTo>
                  <a:pt x="0" y="8408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362500" y="407458"/>
            <a:ext cx="3467001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66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cs typeface="B Titr Bold"/>
              </a:rPr>
              <a:t>روش تدریس حل مسئله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8521" y="1358579"/>
            <a:ext cx="6650431" cy="289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4560"/>
              </a:lnSpc>
            </a:pPr>
            <a:r>
              <a:rPr lang="en-US" sz="2400">
                <a:solidFill>
                  <a:srgbClr val="000000"/>
                </a:solidFill>
                <a:latin typeface="B Nazanin"/>
                <a:cs typeface="B Nazanin"/>
              </a:rPr>
              <a:t>روش تدریس مبتنی بر حل مسئله یکی از روش‌های فعال و موثر در فرایند آموزش و یادگیری است که بر تعامل و مشارکت فعال دانش‌آموزان تأکید دارد. در این روش، دانش‌آموزان به مواجهه با مسائل و چالش‌های واقعی می‌پردازند و سپس به دنبال یافتن راه‌حل‌های مختلف برای آن‌ها می‌گردند.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47672" y="2563217"/>
            <a:ext cx="9880204" cy="988020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C52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</a:pPr>
              <a:endParaRPr sz="1067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977268" y="-929370"/>
            <a:ext cx="1795242" cy="179524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A9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rtl="1">
                <a:lnSpc>
                  <a:spcPts val="1773"/>
                </a:lnSpc>
              </a:pPr>
              <a:endParaRPr sz="1067"/>
            </a:p>
          </p:txBody>
        </p:sp>
      </p:grpSp>
      <p:sp>
        <p:nvSpPr>
          <p:cNvPr id="8" name="Freeform 8"/>
          <p:cNvSpPr/>
          <p:nvPr/>
        </p:nvSpPr>
        <p:spPr>
          <a:xfrm>
            <a:off x="5994031" y="1316641"/>
            <a:ext cx="6590319" cy="5541359"/>
          </a:xfrm>
          <a:custGeom>
            <a:avLst/>
            <a:gdLst/>
            <a:ahLst/>
            <a:cxnLst/>
            <a:rect l="l" t="t" r="r" b="b"/>
            <a:pathLst>
              <a:path w="9885478" h="8312039">
                <a:moveTo>
                  <a:pt x="0" y="0"/>
                </a:moveTo>
                <a:lnTo>
                  <a:pt x="9885478" y="0"/>
                </a:lnTo>
                <a:lnTo>
                  <a:pt x="9885478" y="8312039"/>
                </a:lnTo>
                <a:lnTo>
                  <a:pt x="0" y="8312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847408">
            <a:off x="10881634" y="1943216"/>
            <a:ext cx="1108329" cy="1001653"/>
          </a:xfrm>
          <a:custGeom>
            <a:avLst/>
            <a:gdLst/>
            <a:ahLst/>
            <a:cxnLst/>
            <a:rect l="l" t="t" r="r" b="b"/>
            <a:pathLst>
              <a:path w="1662494" h="1502479">
                <a:moveTo>
                  <a:pt x="0" y="0"/>
                </a:moveTo>
                <a:lnTo>
                  <a:pt x="1662494" y="0"/>
                </a:lnTo>
                <a:lnTo>
                  <a:pt x="1662494" y="1502478"/>
                </a:lnTo>
                <a:lnTo>
                  <a:pt x="0" y="15024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996317" y="413808"/>
            <a:ext cx="513551" cy="591162"/>
          </a:xfrm>
          <a:custGeom>
            <a:avLst/>
            <a:gdLst/>
            <a:ahLst/>
            <a:cxnLst/>
            <a:rect l="l" t="t" r="r" b="b"/>
            <a:pathLst>
              <a:path w="770327" h="886743">
                <a:moveTo>
                  <a:pt x="0" y="0"/>
                </a:moveTo>
                <a:lnTo>
                  <a:pt x="770327" y="0"/>
                </a:lnTo>
                <a:lnTo>
                  <a:pt x="770327" y="886743"/>
                </a:lnTo>
                <a:lnTo>
                  <a:pt x="0" y="8867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38778" y="2035398"/>
            <a:ext cx="5963674" cy="149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3966"/>
              </a:lnSpc>
            </a:pPr>
            <a:r>
              <a:rPr lang="en-US" sz="2133">
                <a:solidFill>
                  <a:srgbClr val="000000"/>
                </a:solidFill>
                <a:latin typeface="B Nazanin"/>
                <a:cs typeface="B Nazanin"/>
              </a:rPr>
              <a:t>معلمان باید مهارت‌های تدریس خود را بهبود بخشند. این شامل توسعه مهارت‌های ارتباطی، مهارت‌های مدیریت کلاس، استفاده از فناوری‌های جدید در تدریس، و توانایی ارتقاء تجربه یادگیری دانش‌آموزان است.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000822" y="350308"/>
            <a:ext cx="619035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666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cs typeface="B Titr Bold"/>
              </a:rPr>
              <a:t>روش‌های بهبود عملکرد معلمان در تدریس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17406" y="1648281"/>
            <a:ext cx="2585045" cy="39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3267"/>
              </a:lnSpc>
              <a:spcBef>
                <a:spcPct val="0"/>
              </a:spcBef>
            </a:pPr>
            <a:r>
              <a:rPr lang="en-US" sz="2133">
                <a:solidFill>
                  <a:srgbClr val="000000"/>
                </a:solidFill>
                <a:cs typeface="B Titr Bold"/>
              </a:rPr>
              <a:t>توسعه مهارت‌های تدریس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B Nazanin</vt:lpstr>
      <vt:lpstr>Arial</vt:lpstr>
      <vt:lpstr>Calibri Light</vt:lpstr>
      <vt:lpstr>Calibri</vt:lpstr>
      <vt:lpstr>B Titr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</dc:creator>
  <cp:lastModifiedBy>Hamed</cp:lastModifiedBy>
  <cp:revision>1</cp:revision>
  <dcterms:created xsi:type="dcterms:W3CDTF">2024-03-31T18:29:25Z</dcterms:created>
  <dcterms:modified xsi:type="dcterms:W3CDTF">2024-03-31T18:30:00Z</dcterms:modified>
</cp:coreProperties>
</file>